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99" r:id="rId2"/>
    <p:sldId id="374" r:id="rId3"/>
    <p:sldId id="435" r:id="rId4"/>
    <p:sldId id="436" r:id="rId5"/>
    <p:sldId id="449" r:id="rId6"/>
    <p:sldId id="413" r:id="rId7"/>
    <p:sldId id="415" r:id="rId8"/>
    <p:sldId id="417" r:id="rId9"/>
    <p:sldId id="421" r:id="rId10"/>
    <p:sldId id="461" r:id="rId11"/>
    <p:sldId id="418" r:id="rId12"/>
    <p:sldId id="423" r:id="rId13"/>
    <p:sldId id="458" r:id="rId14"/>
    <p:sldId id="455" r:id="rId15"/>
    <p:sldId id="424" r:id="rId16"/>
    <p:sldId id="425" r:id="rId17"/>
    <p:sldId id="428" r:id="rId18"/>
    <p:sldId id="405" r:id="rId19"/>
    <p:sldId id="392" r:id="rId20"/>
    <p:sldId id="451" r:id="rId21"/>
    <p:sldId id="450" r:id="rId22"/>
    <p:sldId id="406" r:id="rId23"/>
    <p:sldId id="407" r:id="rId24"/>
    <p:sldId id="440" r:id="rId25"/>
    <p:sldId id="438" r:id="rId26"/>
    <p:sldId id="385" r:id="rId27"/>
    <p:sldId id="441" r:id="rId28"/>
    <p:sldId id="456" r:id="rId29"/>
    <p:sldId id="443" r:id="rId30"/>
    <p:sldId id="444" r:id="rId31"/>
    <p:sldId id="445" r:id="rId32"/>
    <p:sldId id="447" r:id="rId33"/>
    <p:sldId id="462" r:id="rId34"/>
    <p:sldId id="354" r:id="rId35"/>
    <p:sldId id="355" r:id="rId36"/>
  </p:sldIdLst>
  <p:sldSz cx="9144000" cy="6858000" type="screen4x3"/>
  <p:notesSz cx="6797675" cy="9928225"/>
  <p:defaultTextStyle>
    <a:defPPr>
      <a:defRPr lang="de-CH"/>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65">
          <p15:clr>
            <a:srgbClr val="A4A3A4"/>
          </p15:clr>
        </p15:guide>
        <p15:guide id="2" orient="horz" pos="216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181E"/>
    <a:srgbClr val="76B531"/>
    <a:srgbClr val="D1D1D1"/>
    <a:srgbClr val="E6E6E6"/>
    <a:srgbClr val="C7C7C7"/>
    <a:srgbClr val="DEDEDE"/>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6522" autoAdjust="0"/>
  </p:normalViewPr>
  <p:slideViewPr>
    <p:cSldViewPr>
      <p:cViewPr varScale="1">
        <p:scale>
          <a:sx n="97" d="100"/>
          <a:sy n="97" d="100"/>
        </p:scale>
        <p:origin x="2064" y="84"/>
      </p:cViewPr>
      <p:guideLst>
        <p:guide orient="horz" pos="1165"/>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A566F-03EA-4567-98B9-D3981162B861}"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de-CH"/>
        </a:p>
      </dgm:t>
    </dgm:pt>
    <dgm:pt modelId="{462EABD2-941B-4888-BF22-182275F8BA72}">
      <dgm:prSet phldrT="[Text]" custT="1"/>
      <dgm:spPr>
        <a:noFill/>
        <a:ln w="25400">
          <a:noFill/>
        </a:ln>
      </dgm:spPr>
      <dgm:t>
        <a:bodyPr lIns="36000" rIns="36000" bIns="36000"/>
        <a:lstStyle/>
        <a:p>
          <a:pPr>
            <a:spcAft>
              <a:spcPts val="0"/>
            </a:spcAft>
          </a:pPr>
          <a:endParaRPr lang="de-CH" sz="1300" b="1" dirty="0" smtClean="0">
            <a:latin typeface="+mj-lt"/>
          </a:endParaRPr>
        </a:p>
      </dgm:t>
    </dgm:pt>
    <dgm:pt modelId="{86EB598B-22F8-4513-836C-00309EBEE1AE}" type="parTrans" cxnId="{B75F0339-9D1B-4755-8E06-8DD4CBD42632}">
      <dgm:prSet/>
      <dgm:spPr/>
      <dgm:t>
        <a:bodyPr/>
        <a:lstStyle/>
        <a:p>
          <a:endParaRPr lang="de-CH" sz="1200" b="0">
            <a:latin typeface="+mj-lt"/>
          </a:endParaRPr>
        </a:p>
      </dgm:t>
    </dgm:pt>
    <dgm:pt modelId="{B48AF72C-504F-4383-9FB7-C93C2563A297}" type="sibTrans" cxnId="{B75F0339-9D1B-4755-8E06-8DD4CBD42632}">
      <dgm:prSet/>
      <dgm:spPr>
        <a:ln w="38100">
          <a:headEnd type="none"/>
          <a:tailEnd type="triangle"/>
        </a:ln>
      </dgm:spPr>
      <dgm:t>
        <a:bodyPr/>
        <a:lstStyle/>
        <a:p>
          <a:endParaRPr lang="de-CH" sz="1200" b="0" dirty="0">
            <a:latin typeface="+mj-lt"/>
          </a:endParaRPr>
        </a:p>
      </dgm:t>
    </dgm:pt>
    <dgm:pt modelId="{3B4ED057-0B60-4056-AB9A-4A56F2F271F0}">
      <dgm:prSet phldrT="[Text]" custT="1"/>
      <dgm:spPr>
        <a:noFill/>
        <a:ln w="25400">
          <a:noFill/>
        </a:ln>
      </dgm:spPr>
      <dgm:t>
        <a:bodyPr lIns="36000" tIns="36000" rIns="36000" bIns="36000"/>
        <a:lstStyle/>
        <a:p>
          <a:pPr marL="0" marR="0" indent="0" defTabSz="914400" eaLnBrk="1" fontAlgn="auto" latinLnBrk="0" hangingPunct="1">
            <a:lnSpc>
              <a:spcPct val="100000"/>
            </a:lnSpc>
            <a:spcBef>
              <a:spcPts val="0"/>
            </a:spcBef>
            <a:spcAft>
              <a:spcPts val="0"/>
            </a:spcAft>
            <a:buClrTx/>
            <a:buSzTx/>
            <a:buFontTx/>
            <a:buNone/>
            <a:tabLst/>
            <a:defRPr/>
          </a:pPr>
          <a:r>
            <a:rPr lang="de-CH" sz="1300" b="1" dirty="0" smtClean="0">
              <a:latin typeface="+mj-lt"/>
            </a:rPr>
            <a:t>Handlungsbedarf</a:t>
          </a:r>
          <a:endParaRPr lang="de-CH" sz="1300" b="1" dirty="0">
            <a:latin typeface="+mj-lt"/>
          </a:endParaRPr>
        </a:p>
      </dgm:t>
    </dgm:pt>
    <dgm:pt modelId="{F0272FC2-3138-476A-81B9-2BC5BED46EA2}" type="parTrans" cxnId="{46E77C0D-F6E5-4940-9A11-F463894BA739}">
      <dgm:prSet/>
      <dgm:spPr/>
      <dgm:t>
        <a:bodyPr/>
        <a:lstStyle/>
        <a:p>
          <a:endParaRPr lang="de-CH" sz="1200" b="0">
            <a:latin typeface="+mj-lt"/>
          </a:endParaRPr>
        </a:p>
      </dgm:t>
    </dgm:pt>
    <dgm:pt modelId="{C92EB7EE-198A-46B3-8CCF-E95C5C7FF42F}" type="sibTrans" cxnId="{46E77C0D-F6E5-4940-9A11-F463894BA739}">
      <dgm:prSet/>
      <dgm:spPr>
        <a:ln w="38100">
          <a:headEnd type="none"/>
          <a:tailEnd type="triangle"/>
        </a:ln>
      </dgm:spPr>
      <dgm:t>
        <a:bodyPr/>
        <a:lstStyle/>
        <a:p>
          <a:endParaRPr lang="de-CH" sz="1200" b="0" dirty="0">
            <a:latin typeface="+mj-lt"/>
          </a:endParaRPr>
        </a:p>
      </dgm:t>
    </dgm:pt>
    <dgm:pt modelId="{62DB4ECC-2F60-42F2-BE0F-CB4650DBC157}">
      <dgm:prSet phldrT="[Text]" custT="1"/>
      <dgm:spPr>
        <a:noFill/>
        <a:ln w="25400">
          <a:noFill/>
        </a:ln>
      </dgm:spPr>
      <dgm:t>
        <a:bodyPr lIns="36000" tIns="36000" rIns="36000" bIns="36000"/>
        <a:lstStyle/>
        <a:p>
          <a:pPr>
            <a:spcAft>
              <a:spcPts val="0"/>
            </a:spcAft>
          </a:pPr>
          <a:r>
            <a:rPr lang="de-CH" sz="1300" b="1" dirty="0" smtClean="0">
              <a:solidFill>
                <a:schemeClr val="tx1"/>
              </a:solidFill>
              <a:latin typeface="+mj-lt"/>
            </a:rPr>
            <a:t>Ziele</a:t>
          </a:r>
        </a:p>
      </dgm:t>
    </dgm:pt>
    <dgm:pt modelId="{4125D266-B849-4721-8F2B-5AB414BC4154}" type="parTrans" cxnId="{363F61F7-7688-4F6B-B3B9-BEC2AA7A5395}">
      <dgm:prSet/>
      <dgm:spPr/>
      <dgm:t>
        <a:bodyPr/>
        <a:lstStyle/>
        <a:p>
          <a:endParaRPr lang="de-CH" sz="1200" b="0">
            <a:latin typeface="+mj-lt"/>
          </a:endParaRPr>
        </a:p>
      </dgm:t>
    </dgm:pt>
    <dgm:pt modelId="{A5149E23-7192-4DBA-B16D-CAC273351673}" type="sibTrans" cxnId="{363F61F7-7688-4F6B-B3B9-BEC2AA7A5395}">
      <dgm:prSet/>
      <dgm:spPr>
        <a:ln w="38100">
          <a:headEnd type="none"/>
          <a:tailEnd type="triangle"/>
        </a:ln>
      </dgm:spPr>
      <dgm:t>
        <a:bodyPr/>
        <a:lstStyle/>
        <a:p>
          <a:endParaRPr lang="de-CH" sz="1200" b="0" dirty="0">
            <a:latin typeface="+mj-lt"/>
          </a:endParaRPr>
        </a:p>
      </dgm:t>
    </dgm:pt>
    <dgm:pt modelId="{EF9D1B2E-38EF-4542-92FD-90F7525C6141}" type="pres">
      <dgm:prSet presAssocID="{815A566F-03EA-4567-98B9-D3981162B861}" presName="cycle" presStyleCnt="0">
        <dgm:presLayoutVars>
          <dgm:dir/>
          <dgm:resizeHandles val="exact"/>
        </dgm:presLayoutVars>
      </dgm:prSet>
      <dgm:spPr/>
      <dgm:t>
        <a:bodyPr/>
        <a:lstStyle/>
        <a:p>
          <a:endParaRPr lang="de-CH"/>
        </a:p>
      </dgm:t>
    </dgm:pt>
    <dgm:pt modelId="{50EED0FA-2514-41CE-A1EB-929003FA9257}" type="pres">
      <dgm:prSet presAssocID="{462EABD2-941B-4888-BF22-182275F8BA72}" presName="node" presStyleLbl="node1" presStyleIdx="0" presStyleCnt="3" custScaleY="48939">
        <dgm:presLayoutVars>
          <dgm:bulletEnabled val="1"/>
        </dgm:presLayoutVars>
      </dgm:prSet>
      <dgm:spPr/>
      <dgm:t>
        <a:bodyPr/>
        <a:lstStyle/>
        <a:p>
          <a:endParaRPr lang="de-CH"/>
        </a:p>
      </dgm:t>
    </dgm:pt>
    <dgm:pt modelId="{F455CF8A-D939-4AC9-8640-C4AC47FE0870}" type="pres">
      <dgm:prSet presAssocID="{462EABD2-941B-4888-BF22-182275F8BA72}" presName="spNode" presStyleCnt="0"/>
      <dgm:spPr/>
    </dgm:pt>
    <dgm:pt modelId="{18F46FC2-B756-48FE-BD16-F4ACD1E3813C}" type="pres">
      <dgm:prSet presAssocID="{B48AF72C-504F-4383-9FB7-C93C2563A297}" presName="sibTrans" presStyleLbl="sibTrans1D1" presStyleIdx="0" presStyleCnt="3"/>
      <dgm:spPr/>
      <dgm:t>
        <a:bodyPr/>
        <a:lstStyle/>
        <a:p>
          <a:endParaRPr lang="de-CH"/>
        </a:p>
      </dgm:t>
    </dgm:pt>
    <dgm:pt modelId="{AB2A73F8-CDB0-4FA7-B6CA-6C0DA28968A6}" type="pres">
      <dgm:prSet presAssocID="{3B4ED057-0B60-4056-AB9A-4A56F2F271F0}" presName="node" presStyleLbl="node1" presStyleIdx="1" presStyleCnt="3" custScaleX="155999" custScaleY="65582" custRadScaleRad="110043" custRadScaleInc="3319">
        <dgm:presLayoutVars>
          <dgm:bulletEnabled val="1"/>
        </dgm:presLayoutVars>
      </dgm:prSet>
      <dgm:spPr/>
      <dgm:t>
        <a:bodyPr/>
        <a:lstStyle/>
        <a:p>
          <a:endParaRPr lang="de-CH"/>
        </a:p>
      </dgm:t>
    </dgm:pt>
    <dgm:pt modelId="{8BA168D6-1C59-4123-BC36-B5748CB36DEF}" type="pres">
      <dgm:prSet presAssocID="{3B4ED057-0B60-4056-AB9A-4A56F2F271F0}" presName="spNode" presStyleCnt="0"/>
      <dgm:spPr/>
    </dgm:pt>
    <dgm:pt modelId="{8AB67572-CFEF-4FBB-A03B-7DFCC027EBEB}" type="pres">
      <dgm:prSet presAssocID="{C92EB7EE-198A-46B3-8CCF-E95C5C7FF42F}" presName="sibTrans" presStyleLbl="sibTrans1D1" presStyleIdx="1" presStyleCnt="3"/>
      <dgm:spPr/>
      <dgm:t>
        <a:bodyPr/>
        <a:lstStyle/>
        <a:p>
          <a:endParaRPr lang="de-CH"/>
        </a:p>
      </dgm:t>
    </dgm:pt>
    <dgm:pt modelId="{39A9A43B-710D-44B2-A43B-B30CCF8EAA4B}" type="pres">
      <dgm:prSet presAssocID="{62DB4ECC-2F60-42F2-BE0F-CB4650DBC157}" presName="node" presStyleLbl="node1" presStyleIdx="2" presStyleCnt="3" custScaleX="123999" custScaleY="65186" custRadScaleRad="102885" custRadScaleInc="-9218">
        <dgm:presLayoutVars>
          <dgm:bulletEnabled val="1"/>
        </dgm:presLayoutVars>
      </dgm:prSet>
      <dgm:spPr/>
      <dgm:t>
        <a:bodyPr/>
        <a:lstStyle/>
        <a:p>
          <a:endParaRPr lang="de-CH"/>
        </a:p>
      </dgm:t>
    </dgm:pt>
    <dgm:pt modelId="{5D511378-F886-41BB-A7FF-9757F7B7265D}" type="pres">
      <dgm:prSet presAssocID="{62DB4ECC-2F60-42F2-BE0F-CB4650DBC157}" presName="spNode" presStyleCnt="0"/>
      <dgm:spPr/>
    </dgm:pt>
    <dgm:pt modelId="{61AEADC7-450C-449B-AA45-369427AD16A8}" type="pres">
      <dgm:prSet presAssocID="{A5149E23-7192-4DBA-B16D-CAC273351673}" presName="sibTrans" presStyleLbl="sibTrans1D1" presStyleIdx="2" presStyleCnt="3"/>
      <dgm:spPr/>
      <dgm:t>
        <a:bodyPr/>
        <a:lstStyle/>
        <a:p>
          <a:endParaRPr lang="de-CH"/>
        </a:p>
      </dgm:t>
    </dgm:pt>
  </dgm:ptLst>
  <dgm:cxnLst>
    <dgm:cxn modelId="{46E77C0D-F6E5-4940-9A11-F463894BA739}" srcId="{815A566F-03EA-4567-98B9-D3981162B861}" destId="{3B4ED057-0B60-4056-AB9A-4A56F2F271F0}" srcOrd="1" destOrd="0" parTransId="{F0272FC2-3138-476A-81B9-2BC5BED46EA2}" sibTransId="{C92EB7EE-198A-46B3-8CCF-E95C5C7FF42F}"/>
    <dgm:cxn modelId="{363F61F7-7688-4F6B-B3B9-BEC2AA7A5395}" srcId="{815A566F-03EA-4567-98B9-D3981162B861}" destId="{62DB4ECC-2F60-42F2-BE0F-CB4650DBC157}" srcOrd="2" destOrd="0" parTransId="{4125D266-B849-4721-8F2B-5AB414BC4154}" sibTransId="{A5149E23-7192-4DBA-B16D-CAC273351673}"/>
    <dgm:cxn modelId="{C3F2D523-BC19-4B8F-B4D7-78EEDA7FA010}" type="presOf" srcId="{62DB4ECC-2F60-42F2-BE0F-CB4650DBC157}" destId="{39A9A43B-710D-44B2-A43B-B30CCF8EAA4B}" srcOrd="0" destOrd="0" presId="urn:microsoft.com/office/officeart/2005/8/layout/cycle6"/>
    <dgm:cxn modelId="{287CCD5A-6779-4A9E-97FD-9C388519F456}" type="presOf" srcId="{815A566F-03EA-4567-98B9-D3981162B861}" destId="{EF9D1B2E-38EF-4542-92FD-90F7525C6141}" srcOrd="0" destOrd="0" presId="urn:microsoft.com/office/officeart/2005/8/layout/cycle6"/>
    <dgm:cxn modelId="{CD629D58-D78B-47C2-9B21-FC9DDF7D457F}" type="presOf" srcId="{C92EB7EE-198A-46B3-8CCF-E95C5C7FF42F}" destId="{8AB67572-CFEF-4FBB-A03B-7DFCC027EBEB}" srcOrd="0" destOrd="0" presId="urn:microsoft.com/office/officeart/2005/8/layout/cycle6"/>
    <dgm:cxn modelId="{A4D75738-06D4-43B0-B8B0-5145AC1CDED9}" type="presOf" srcId="{462EABD2-941B-4888-BF22-182275F8BA72}" destId="{50EED0FA-2514-41CE-A1EB-929003FA9257}" srcOrd="0" destOrd="0" presId="urn:microsoft.com/office/officeart/2005/8/layout/cycle6"/>
    <dgm:cxn modelId="{79861522-D8CF-4B8F-AFC4-DA5455FF47C1}" type="presOf" srcId="{A5149E23-7192-4DBA-B16D-CAC273351673}" destId="{61AEADC7-450C-449B-AA45-369427AD16A8}" srcOrd="0" destOrd="0" presId="urn:microsoft.com/office/officeart/2005/8/layout/cycle6"/>
    <dgm:cxn modelId="{FA323E48-DA11-4DF1-8B93-54082700ECAE}" type="presOf" srcId="{B48AF72C-504F-4383-9FB7-C93C2563A297}" destId="{18F46FC2-B756-48FE-BD16-F4ACD1E3813C}" srcOrd="0" destOrd="0" presId="urn:microsoft.com/office/officeart/2005/8/layout/cycle6"/>
    <dgm:cxn modelId="{311EA350-590C-4B6E-98F0-A207F316B1BC}" type="presOf" srcId="{3B4ED057-0B60-4056-AB9A-4A56F2F271F0}" destId="{AB2A73F8-CDB0-4FA7-B6CA-6C0DA28968A6}" srcOrd="0" destOrd="0" presId="urn:microsoft.com/office/officeart/2005/8/layout/cycle6"/>
    <dgm:cxn modelId="{B75F0339-9D1B-4755-8E06-8DD4CBD42632}" srcId="{815A566F-03EA-4567-98B9-D3981162B861}" destId="{462EABD2-941B-4888-BF22-182275F8BA72}" srcOrd="0" destOrd="0" parTransId="{86EB598B-22F8-4513-836C-00309EBEE1AE}" sibTransId="{B48AF72C-504F-4383-9FB7-C93C2563A297}"/>
    <dgm:cxn modelId="{845F08E1-36C8-48AB-A395-7B7128BECD08}" type="presParOf" srcId="{EF9D1B2E-38EF-4542-92FD-90F7525C6141}" destId="{50EED0FA-2514-41CE-A1EB-929003FA9257}" srcOrd="0" destOrd="0" presId="urn:microsoft.com/office/officeart/2005/8/layout/cycle6"/>
    <dgm:cxn modelId="{FFBA09D0-7EC8-4D8E-A540-2B83BF167B31}" type="presParOf" srcId="{EF9D1B2E-38EF-4542-92FD-90F7525C6141}" destId="{F455CF8A-D939-4AC9-8640-C4AC47FE0870}" srcOrd="1" destOrd="0" presId="urn:microsoft.com/office/officeart/2005/8/layout/cycle6"/>
    <dgm:cxn modelId="{2A93919F-10A0-4D9B-A15E-3A747CD12EDC}" type="presParOf" srcId="{EF9D1B2E-38EF-4542-92FD-90F7525C6141}" destId="{18F46FC2-B756-48FE-BD16-F4ACD1E3813C}" srcOrd="2" destOrd="0" presId="urn:microsoft.com/office/officeart/2005/8/layout/cycle6"/>
    <dgm:cxn modelId="{326365FA-75CC-4E3E-9E05-3E5F916A40F5}" type="presParOf" srcId="{EF9D1B2E-38EF-4542-92FD-90F7525C6141}" destId="{AB2A73F8-CDB0-4FA7-B6CA-6C0DA28968A6}" srcOrd="3" destOrd="0" presId="urn:microsoft.com/office/officeart/2005/8/layout/cycle6"/>
    <dgm:cxn modelId="{5AFED8EC-06B7-44FF-A998-92C53B2E1623}" type="presParOf" srcId="{EF9D1B2E-38EF-4542-92FD-90F7525C6141}" destId="{8BA168D6-1C59-4123-BC36-B5748CB36DEF}" srcOrd="4" destOrd="0" presId="urn:microsoft.com/office/officeart/2005/8/layout/cycle6"/>
    <dgm:cxn modelId="{0C1C9FC1-EF4C-49E8-9807-90F19A67EA95}" type="presParOf" srcId="{EF9D1B2E-38EF-4542-92FD-90F7525C6141}" destId="{8AB67572-CFEF-4FBB-A03B-7DFCC027EBEB}" srcOrd="5" destOrd="0" presId="urn:microsoft.com/office/officeart/2005/8/layout/cycle6"/>
    <dgm:cxn modelId="{252737AA-2C2B-4A63-8B7D-2B8A490E6AAE}" type="presParOf" srcId="{EF9D1B2E-38EF-4542-92FD-90F7525C6141}" destId="{39A9A43B-710D-44B2-A43B-B30CCF8EAA4B}" srcOrd="6" destOrd="0" presId="urn:microsoft.com/office/officeart/2005/8/layout/cycle6"/>
    <dgm:cxn modelId="{247555E4-FE55-47F2-A0E5-557B64C2FB46}" type="presParOf" srcId="{EF9D1B2E-38EF-4542-92FD-90F7525C6141}" destId="{5D511378-F886-41BB-A7FF-9757F7B7265D}" srcOrd="7" destOrd="0" presId="urn:microsoft.com/office/officeart/2005/8/layout/cycle6"/>
    <dgm:cxn modelId="{4AA387A2-31B0-4B7E-8653-5C6839939C2A}" type="presParOf" srcId="{EF9D1B2E-38EF-4542-92FD-90F7525C6141}" destId="{61AEADC7-450C-449B-AA45-369427AD16A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ED0FA-2514-41CE-A1EB-929003FA9257}">
      <dsp:nvSpPr>
        <dsp:cNvPr id="0" name=""/>
        <dsp:cNvSpPr/>
      </dsp:nvSpPr>
      <dsp:spPr>
        <a:xfrm>
          <a:off x="1083875" y="98260"/>
          <a:ext cx="1173442" cy="373276"/>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49530" rIns="36000" bIns="36000" numCol="1" spcCol="1270" anchor="ctr" anchorCtr="0">
          <a:noAutofit/>
        </a:bodyPr>
        <a:lstStyle/>
        <a:p>
          <a:pPr lvl="0" algn="ctr" defTabSz="577850">
            <a:lnSpc>
              <a:spcPct val="90000"/>
            </a:lnSpc>
            <a:spcBef>
              <a:spcPct val="0"/>
            </a:spcBef>
            <a:spcAft>
              <a:spcPts val="0"/>
            </a:spcAft>
          </a:pPr>
          <a:endParaRPr lang="de-CH" sz="1300" b="1" kern="1200" dirty="0" smtClean="0">
            <a:latin typeface="+mj-lt"/>
          </a:endParaRPr>
        </a:p>
      </dsp:txBody>
      <dsp:txXfrm>
        <a:off x="1102097" y="116482"/>
        <a:ext cx="1136998" cy="336832"/>
      </dsp:txXfrm>
    </dsp:sp>
    <dsp:sp modelId="{18F46FC2-B756-48FE-BD16-F4ACD1E3813C}">
      <dsp:nvSpPr>
        <dsp:cNvPr id="0" name=""/>
        <dsp:cNvSpPr/>
      </dsp:nvSpPr>
      <dsp:spPr>
        <a:xfrm>
          <a:off x="733727" y="335961"/>
          <a:ext cx="2033627" cy="2033627"/>
        </a:xfrm>
        <a:custGeom>
          <a:avLst/>
          <a:gdLst/>
          <a:ahLst/>
          <a:cxnLst/>
          <a:rect l="0" t="0" r="0" b="0"/>
          <a:pathLst>
            <a:path>
              <a:moveTo>
                <a:pt x="1534421" y="141603"/>
              </a:moveTo>
              <a:arcTo wR="1016813" hR="1016813" stAng="18036028" swAng="4482720"/>
            </a:path>
          </a:pathLst>
        </a:custGeom>
        <a:noFill/>
        <a:ln w="38100" cap="flat" cmpd="sng" algn="ctr">
          <a:solidFill>
            <a:scrgbClr r="0" g="0" b="0">
              <a:shade val="95000"/>
              <a:satMod val="105000"/>
            </a:scrgbClr>
          </a:solidFill>
          <a:prstDash val="solid"/>
          <a:headEnd type="none"/>
          <a:tailEnd type="triangle"/>
        </a:ln>
        <a:effectLst/>
      </dsp:spPr>
      <dsp:style>
        <a:lnRef idx="1">
          <a:scrgbClr r="0" g="0" b="0"/>
        </a:lnRef>
        <a:fillRef idx="0">
          <a:scrgbClr r="0" g="0" b="0"/>
        </a:fillRef>
        <a:effectRef idx="0">
          <a:scrgbClr r="0" g="0" b="0"/>
        </a:effectRef>
        <a:fontRef idx="minor"/>
      </dsp:style>
    </dsp:sp>
    <dsp:sp modelId="{AB2A73F8-CDB0-4FA7-B6CA-6C0DA28968A6}">
      <dsp:nvSpPr>
        <dsp:cNvPr id="0" name=""/>
        <dsp:cNvSpPr/>
      </dsp:nvSpPr>
      <dsp:spPr>
        <a:xfrm>
          <a:off x="1698384" y="1633370"/>
          <a:ext cx="1830559" cy="50021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300" b="1" kern="1200" dirty="0" smtClean="0">
              <a:latin typeface="+mj-lt"/>
            </a:rPr>
            <a:t>Handlungsbedarf</a:t>
          </a:r>
          <a:endParaRPr lang="de-CH" sz="1300" b="1" kern="1200" dirty="0">
            <a:latin typeface="+mj-lt"/>
          </a:endParaRPr>
        </a:p>
      </dsp:txBody>
      <dsp:txXfrm>
        <a:off x="1722803" y="1657789"/>
        <a:ext cx="1781721" cy="451380"/>
      </dsp:txXfrm>
    </dsp:sp>
    <dsp:sp modelId="{8AB67572-CFEF-4FBB-A03B-7DFCC027EBEB}">
      <dsp:nvSpPr>
        <dsp:cNvPr id="0" name=""/>
        <dsp:cNvSpPr/>
      </dsp:nvSpPr>
      <dsp:spPr>
        <a:xfrm>
          <a:off x="702285" y="363945"/>
          <a:ext cx="2033627" cy="2033627"/>
        </a:xfrm>
        <a:custGeom>
          <a:avLst/>
          <a:gdLst/>
          <a:ahLst/>
          <a:cxnLst/>
          <a:rect l="0" t="0" r="0" b="0"/>
          <a:pathLst>
            <a:path>
              <a:moveTo>
                <a:pt x="1690095" y="1778786"/>
              </a:moveTo>
              <a:arcTo wR="1016813" hR="1016813" stAng="2912163" swAng="4990837"/>
            </a:path>
          </a:pathLst>
        </a:custGeom>
        <a:noFill/>
        <a:ln w="38100" cap="flat" cmpd="sng" algn="ctr">
          <a:solidFill>
            <a:scrgbClr r="0" g="0" b="0">
              <a:shade val="95000"/>
              <a:satMod val="105000"/>
            </a:scrgbClr>
          </a:solidFill>
          <a:prstDash val="solid"/>
          <a:headEnd type="none"/>
          <a:tailEnd type="triangle"/>
        </a:ln>
        <a:effectLst/>
      </dsp:spPr>
      <dsp:style>
        <a:lnRef idx="1">
          <a:scrgbClr r="0" g="0" b="0"/>
        </a:lnRef>
        <a:fillRef idx="0">
          <a:scrgbClr r="0" g="0" b="0"/>
        </a:fillRef>
        <a:effectRef idx="0">
          <a:scrgbClr r="0" g="0" b="0"/>
        </a:effectRef>
        <a:fontRef idx="minor"/>
      </dsp:style>
    </dsp:sp>
    <dsp:sp modelId="{39A9A43B-710D-44B2-A43B-B30CCF8EAA4B}">
      <dsp:nvSpPr>
        <dsp:cNvPr id="0" name=""/>
        <dsp:cNvSpPr/>
      </dsp:nvSpPr>
      <dsp:spPr>
        <a:xfrm>
          <a:off x="72590" y="1633368"/>
          <a:ext cx="1455057" cy="49719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577850">
            <a:lnSpc>
              <a:spcPct val="90000"/>
            </a:lnSpc>
            <a:spcBef>
              <a:spcPct val="0"/>
            </a:spcBef>
            <a:spcAft>
              <a:spcPts val="0"/>
            </a:spcAft>
          </a:pPr>
          <a:r>
            <a:rPr lang="de-CH" sz="1300" b="1" kern="1200" dirty="0" smtClean="0">
              <a:solidFill>
                <a:schemeClr val="tx1"/>
              </a:solidFill>
              <a:latin typeface="+mj-lt"/>
            </a:rPr>
            <a:t>Ziele</a:t>
          </a:r>
        </a:p>
      </dsp:txBody>
      <dsp:txXfrm>
        <a:off x="96861" y="1657639"/>
        <a:ext cx="1406515" cy="448656"/>
      </dsp:txXfrm>
    </dsp:sp>
    <dsp:sp modelId="{61AEADC7-450C-449B-AA45-369427AD16A8}">
      <dsp:nvSpPr>
        <dsp:cNvPr id="0" name=""/>
        <dsp:cNvSpPr/>
      </dsp:nvSpPr>
      <dsp:spPr>
        <a:xfrm>
          <a:off x="628580" y="302142"/>
          <a:ext cx="2033627" cy="2033627"/>
        </a:xfrm>
        <a:custGeom>
          <a:avLst/>
          <a:gdLst/>
          <a:ahLst/>
          <a:cxnLst/>
          <a:rect l="0" t="0" r="0" b="0"/>
          <a:pathLst>
            <a:path>
              <a:moveTo>
                <a:pt x="46096" y="1319498"/>
              </a:moveTo>
              <a:arcTo wR="1016813" hR="1016813" stAng="9760904" swAng="4386260"/>
            </a:path>
          </a:pathLst>
        </a:custGeom>
        <a:noFill/>
        <a:ln w="38100" cap="flat" cmpd="sng" algn="ctr">
          <a:solidFill>
            <a:scrgbClr r="0" g="0" b="0">
              <a:shade val="95000"/>
              <a:satMod val="105000"/>
            </a:scrgbClr>
          </a:solidFill>
          <a:prstDash val="solid"/>
          <a:headEnd type="none"/>
          <a:tailEnd type="triangle"/>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284" tIns="45641" rIns="91284" bIns="45641" numCol="1" anchor="t" anchorCtr="0" compatLnSpc="1">
            <a:prstTxWarp prst="textNoShape">
              <a:avLst/>
            </a:prstTxWarp>
          </a:bodyPr>
          <a:lstStyle>
            <a:lvl1pPr>
              <a:defRPr sz="1200">
                <a:latin typeface="Times"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284" tIns="45641" rIns="91284" bIns="45641" numCol="1" anchor="t" anchorCtr="0" compatLnSpc="1">
            <a:prstTxWarp prst="textNoShape">
              <a:avLst/>
            </a:prstTxWarp>
          </a:bodyPr>
          <a:lstStyle>
            <a:lvl1pPr algn="r">
              <a:defRPr sz="1200">
                <a:latin typeface="Times"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1284" tIns="45641" rIns="91284" bIns="45641" numCol="1" anchor="b" anchorCtr="0" compatLnSpc="1">
            <a:prstTxWarp prst="textNoShape">
              <a:avLst/>
            </a:prstTxWarp>
          </a:bodyPr>
          <a:lstStyle>
            <a:lvl1pPr>
              <a:defRPr sz="1200">
                <a:latin typeface="Times"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851275" y="9432925"/>
            <a:ext cx="2946400" cy="495300"/>
          </a:xfrm>
          <a:prstGeom prst="rect">
            <a:avLst/>
          </a:prstGeom>
          <a:noFill/>
          <a:ln w="9525">
            <a:noFill/>
            <a:miter lim="800000"/>
            <a:headEnd/>
            <a:tailEnd/>
          </a:ln>
          <a:effectLst/>
        </p:spPr>
        <p:txBody>
          <a:bodyPr vert="horz" wrap="square" lIns="91284" tIns="45641" rIns="91284" bIns="45641" numCol="1" anchor="b" anchorCtr="0" compatLnSpc="1">
            <a:prstTxWarp prst="textNoShape">
              <a:avLst/>
            </a:prstTxWarp>
          </a:bodyPr>
          <a:lstStyle>
            <a:lvl1pPr algn="r">
              <a:defRPr sz="1200">
                <a:latin typeface="Times" pitchFamily="18" charset="0"/>
              </a:defRPr>
            </a:lvl1pPr>
          </a:lstStyle>
          <a:p>
            <a:pPr>
              <a:defRPr/>
            </a:pPr>
            <a:fld id="{46AE84D0-8490-497D-8FAF-6A3D41097752}" type="slidenum">
              <a:rPr lang="en-GB"/>
              <a:pPr>
                <a:defRPr/>
              </a:pPr>
              <a:t>‹Nr.›</a:t>
            </a:fld>
            <a:endParaRPr lang="en-GB"/>
          </a:p>
        </p:txBody>
      </p:sp>
    </p:spTree>
    <p:extLst>
      <p:ext uri="{BB962C8B-B14F-4D97-AF65-F5344CB8AC3E}">
        <p14:creationId xmlns:p14="http://schemas.microsoft.com/office/powerpoint/2010/main" val="376082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284" tIns="45641" rIns="91284" bIns="45641" numCol="1" anchor="t" anchorCtr="0" compatLnSpc="1">
            <a:prstTxWarp prst="textNoShape">
              <a:avLst/>
            </a:prstTxWarp>
          </a:bodyPr>
          <a:lstStyle>
            <a:lvl1pPr>
              <a:defRPr sz="1200">
                <a:latin typeface="Times" pitchFamily="18" charset="0"/>
              </a:defRPr>
            </a:lvl1pPr>
          </a:lstStyle>
          <a:p>
            <a:pPr>
              <a:defRPr/>
            </a:pPr>
            <a:endParaRPr lang="de-CH"/>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284" tIns="45641" rIns="91284" bIns="45641" numCol="1" anchor="t" anchorCtr="0" compatLnSpc="1">
            <a:prstTxWarp prst="textNoShape">
              <a:avLst/>
            </a:prstTxWarp>
          </a:bodyPr>
          <a:lstStyle>
            <a:lvl1pPr algn="r">
              <a:defRPr sz="1200">
                <a:latin typeface="Times" pitchFamily="18" charset="0"/>
              </a:defRPr>
            </a:lvl1pPr>
          </a:lstStyle>
          <a:p>
            <a:pPr>
              <a:defRPr/>
            </a:pPr>
            <a:endParaRPr lang="de-CH"/>
          </a:p>
        </p:txBody>
      </p:sp>
      <p:sp>
        <p:nvSpPr>
          <p:cNvPr id="2867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284" tIns="45641" rIns="91284" bIns="45641"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1284" tIns="45641" rIns="91284" bIns="45641" numCol="1" anchor="b" anchorCtr="0" compatLnSpc="1">
            <a:prstTxWarp prst="textNoShape">
              <a:avLst/>
            </a:prstTxWarp>
          </a:bodyPr>
          <a:lstStyle>
            <a:lvl1pPr>
              <a:defRPr sz="1200">
                <a:latin typeface="Times" pitchFamily="18" charset="0"/>
              </a:defRPr>
            </a:lvl1pPr>
          </a:lstStyle>
          <a:p>
            <a:pPr>
              <a:defRPr/>
            </a:pPr>
            <a:endParaRPr lang="de-CH"/>
          </a:p>
        </p:txBody>
      </p:sp>
      <p:sp>
        <p:nvSpPr>
          <p:cNvPr id="8199" name="Rectangle 7"/>
          <p:cNvSpPr>
            <a:spLocks noGrp="1" noChangeArrowheads="1"/>
          </p:cNvSpPr>
          <p:nvPr>
            <p:ph type="sldNum" sz="quarter" idx="5"/>
          </p:nvPr>
        </p:nvSpPr>
        <p:spPr bwMode="auto">
          <a:xfrm>
            <a:off x="3851275" y="9432925"/>
            <a:ext cx="2946400" cy="495300"/>
          </a:xfrm>
          <a:prstGeom prst="rect">
            <a:avLst/>
          </a:prstGeom>
          <a:noFill/>
          <a:ln w="9525">
            <a:noFill/>
            <a:miter lim="800000"/>
            <a:headEnd/>
            <a:tailEnd/>
          </a:ln>
          <a:effectLst/>
        </p:spPr>
        <p:txBody>
          <a:bodyPr vert="horz" wrap="square" lIns="91284" tIns="45641" rIns="91284" bIns="45641" numCol="1" anchor="b" anchorCtr="0" compatLnSpc="1">
            <a:prstTxWarp prst="textNoShape">
              <a:avLst/>
            </a:prstTxWarp>
          </a:bodyPr>
          <a:lstStyle>
            <a:lvl1pPr algn="r">
              <a:defRPr sz="1200">
                <a:latin typeface="Times" pitchFamily="18" charset="0"/>
              </a:defRPr>
            </a:lvl1pPr>
          </a:lstStyle>
          <a:p>
            <a:pPr>
              <a:defRPr/>
            </a:pPr>
            <a:fld id="{9088A32B-0FF1-4EBE-A9A1-E8025EFCFE35}" type="slidenum">
              <a:rPr lang="de-CH"/>
              <a:pPr>
                <a:defRPr/>
              </a:pPr>
              <a:t>‹Nr.›</a:t>
            </a:fld>
            <a:endParaRPr lang="de-CH"/>
          </a:p>
        </p:txBody>
      </p:sp>
    </p:spTree>
    <p:extLst>
      <p:ext uri="{BB962C8B-B14F-4D97-AF65-F5344CB8AC3E}">
        <p14:creationId xmlns:p14="http://schemas.microsoft.com/office/powerpoint/2010/main" val="157335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r>
              <a:rPr lang="de-DE" dirty="0" smtClean="0"/>
              <a:t>Bezug zu </a:t>
            </a:r>
            <a:r>
              <a:rPr lang="de-DE" dirty="0" err="1" smtClean="0"/>
              <a:t>sun</a:t>
            </a:r>
            <a:r>
              <a:rPr lang="de-DE" dirty="0" smtClean="0"/>
              <a:t> 21</a:t>
            </a:r>
          </a:p>
          <a:p>
            <a:r>
              <a:rPr lang="de-DE" dirty="0" smtClean="0"/>
              <a:t>Bezug zu Referat von Poffet 2013 </a:t>
            </a:r>
          </a:p>
          <a:p>
            <a:endParaRPr lang="de-DE" dirty="0" smtClean="0"/>
          </a:p>
        </p:txBody>
      </p:sp>
      <p:sp>
        <p:nvSpPr>
          <p:cNvPr id="29700" name="Foliennummernplatzhalter 3"/>
          <p:cNvSpPr>
            <a:spLocks noGrp="1"/>
          </p:cNvSpPr>
          <p:nvPr>
            <p:ph type="sldNum" sz="quarter" idx="5"/>
          </p:nvPr>
        </p:nvSpPr>
        <p:spPr>
          <a:noFill/>
        </p:spPr>
        <p:txBody>
          <a:bodyPr/>
          <a:lstStyle/>
          <a:p>
            <a:fld id="{6A306A3C-81CC-471A-B02D-28CE0618E9AE}" type="slidenum">
              <a:rPr lang="de-CH" smtClean="0"/>
              <a:pPr/>
              <a:t>1</a:t>
            </a:fld>
            <a:endParaRPr lang="de-CH" smtClean="0"/>
          </a:p>
        </p:txBody>
      </p:sp>
    </p:spTree>
    <p:extLst>
      <p:ext uri="{BB962C8B-B14F-4D97-AF65-F5344CB8AC3E}">
        <p14:creationId xmlns:p14="http://schemas.microsoft.com/office/powerpoint/2010/main" val="376368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x-none" sz="1200" kern="1200" smtClean="0">
                <a:solidFill>
                  <a:schemeClr val="tx1"/>
                </a:solidFill>
                <a:latin typeface="Times" pitchFamily="18" charset="0"/>
                <a:ea typeface="+mn-ea"/>
                <a:cs typeface="+mn-cs"/>
              </a:rPr>
              <a:t>Roland Berger Strategy Consultants, zitiert im Umwelttechnologie-Atlas für Deutschland (BMU, 2012)</a:t>
            </a:r>
            <a:r>
              <a:rPr lang="de-CH" sz="1200" kern="1200" dirty="0" smtClean="0">
                <a:solidFill>
                  <a:schemeClr val="tx1"/>
                </a:solidFill>
                <a:latin typeface="Times" pitchFamily="18" charset="0"/>
                <a:ea typeface="+mn-ea"/>
                <a:cs typeface="+mn-cs"/>
              </a:rPr>
              <a:t>, </a:t>
            </a:r>
            <a:r>
              <a:rPr lang="x-none" sz="1200" kern="1200" smtClean="0">
                <a:solidFill>
                  <a:schemeClr val="tx1"/>
                </a:solidFill>
                <a:latin typeface="Times" pitchFamily="18" charset="0"/>
                <a:ea typeface="+mn-ea"/>
                <a:cs typeface="+mn-cs"/>
              </a:rPr>
              <a:t>schätzen das aktuelle Marktvolumen für den Cleantech-Bereich auf insgesamt 2‘044 Milliarden Euro und erwarten in den verschiedenen Cleantech-Bereichen jährliche Wachstumsraten bis 2025 von 3 bis 9 Prozent. </a:t>
            </a:r>
            <a:endParaRPr lang="de-CH" sz="1200" kern="1200" dirty="0" smtClean="0">
              <a:solidFill>
                <a:schemeClr val="tx1"/>
              </a:solidFill>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fr-CH" sz="1200" b="1"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fr-CH" sz="1200" b="1"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CH" sz="1200" b="1" dirty="0" err="1" smtClean="0"/>
              <a:t>Kreislaufwirstchaft</a:t>
            </a:r>
            <a:r>
              <a:rPr lang="fr-CH" sz="1200" b="1" dirty="0" smtClean="0"/>
              <a:t>:</a:t>
            </a:r>
            <a:r>
              <a:rPr lang="fr-CH" sz="1200" b="1" baseline="0" dirty="0" smtClean="0"/>
              <a:t>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CH" sz="1200" baseline="0" dirty="0" err="1" smtClean="0"/>
              <a:t>zB</a:t>
            </a:r>
            <a:r>
              <a:rPr lang="fr-CH" sz="1200" baseline="0" dirty="0" smtClean="0"/>
              <a:t>: Cat </a:t>
            </a:r>
            <a:r>
              <a:rPr lang="fr-CH" sz="1200" baseline="0" dirty="0" err="1" smtClean="0"/>
              <a:t>Reman</a:t>
            </a:r>
            <a:r>
              <a:rPr lang="fr-CH" sz="1200" baseline="0" dirty="0" smtClean="0"/>
              <a:t>, </a:t>
            </a:r>
            <a:r>
              <a:rPr lang="fr-CH" sz="1200" baseline="0" dirty="0" err="1" smtClean="0"/>
              <a:t>Wiederaufarbeitungabteilung</a:t>
            </a:r>
            <a:r>
              <a:rPr lang="fr-CH" sz="1200" baseline="0" dirty="0" smtClean="0"/>
              <a:t> </a:t>
            </a:r>
            <a:r>
              <a:rPr lang="fr-CH" sz="1200" baseline="0" dirty="0" err="1" smtClean="0"/>
              <a:t>von</a:t>
            </a:r>
            <a:r>
              <a:rPr lang="fr-CH" sz="1200" baseline="0" dirty="0" smtClean="0"/>
              <a:t> Caterpillar = 8’000 </a:t>
            </a:r>
            <a:r>
              <a:rPr lang="fr-CH" sz="1200" baseline="0" dirty="0" err="1" smtClean="0"/>
              <a:t>Arbeiter</a:t>
            </a:r>
            <a:r>
              <a:rPr lang="fr-CH" sz="1200" baseline="0" dirty="0" smtClean="0"/>
              <a:t>, 68 </a:t>
            </a:r>
            <a:r>
              <a:rPr lang="fr-CH" sz="1200" baseline="0" dirty="0" err="1" smtClean="0"/>
              <a:t>Anlagen</a:t>
            </a:r>
            <a:r>
              <a:rPr lang="fr-CH" sz="1200" baseline="0" dirty="0" smtClean="0"/>
              <a:t> in 15 </a:t>
            </a:r>
            <a:r>
              <a:rPr lang="fr-CH" sz="1200" baseline="0" dirty="0" err="1" smtClean="0"/>
              <a:t>Ländern</a:t>
            </a:r>
            <a:r>
              <a:rPr lang="fr-CH" sz="1200" baseline="0" dirty="0" smtClean="0"/>
              <a:t>.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CH" sz="1200" baseline="0" dirty="0" smtClean="0"/>
              <a:t>In USA </a:t>
            </a:r>
            <a:r>
              <a:rPr lang="fr-CH" sz="1200" baseline="0" dirty="0" err="1" smtClean="0"/>
              <a:t>ist</a:t>
            </a:r>
            <a:r>
              <a:rPr lang="fr-CH" sz="1200" baseline="0" dirty="0" smtClean="0"/>
              <a:t> </a:t>
            </a:r>
            <a:r>
              <a:rPr lang="fr-CH" sz="1200" baseline="0" dirty="0" err="1" smtClean="0"/>
              <a:t>diese</a:t>
            </a:r>
            <a:r>
              <a:rPr lang="fr-CH" sz="1200" baseline="0" dirty="0" smtClean="0"/>
              <a:t> Industrie 2009-2011 mit 15% </a:t>
            </a:r>
            <a:r>
              <a:rPr lang="fr-CH" sz="1200" baseline="0" dirty="0" err="1" smtClean="0"/>
              <a:t>gewachsen</a:t>
            </a:r>
            <a:r>
              <a:rPr lang="fr-CH" sz="1200" baseline="0" dirty="0" smtClean="0"/>
              <a:t> (bis 43 Milliard USD, 180’000 Jobs)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fr-CH" sz="1200" baseline="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fr-CH" sz="1200" b="1" baseline="0" dirty="0" smtClean="0"/>
              <a:t> </a:t>
            </a:r>
            <a:r>
              <a:rPr lang="fr-CH" sz="1200" b="1" baseline="0" dirty="0" err="1" smtClean="0"/>
              <a:t>zukünftige</a:t>
            </a:r>
            <a:r>
              <a:rPr lang="fr-CH" sz="1200" b="1" baseline="0" dirty="0" smtClean="0"/>
              <a:t> </a:t>
            </a:r>
            <a:r>
              <a:rPr lang="fr-CH" sz="1200" b="1" baseline="0" dirty="0" err="1" smtClean="0"/>
              <a:t>Potenzial</a:t>
            </a:r>
            <a:r>
              <a:rPr lang="fr-CH" sz="1200" b="1" baseline="0" dirty="0" smtClean="0"/>
              <a:t> von </a:t>
            </a:r>
            <a:r>
              <a:rPr lang="fr-CH" sz="1200" b="1" baseline="0" dirty="0" err="1" smtClean="0"/>
              <a:t>Kreislaufwirtschaftswachstum</a:t>
            </a:r>
            <a:r>
              <a:rPr lang="fr-CH" sz="1200" b="1" baseline="0" dirty="0" smtClean="0"/>
              <a:t>: </a:t>
            </a:r>
            <a:r>
              <a:rPr lang="fr-CH" sz="1200" b="0" baseline="0" dirty="0" err="1" smtClean="0"/>
              <a:t>mehr</a:t>
            </a:r>
            <a:r>
              <a:rPr lang="fr-CH" sz="1200" b="0" baseline="0" dirty="0" smtClean="0"/>
              <a:t> </a:t>
            </a:r>
            <a:r>
              <a:rPr lang="fr-CH" sz="1200" b="0" baseline="0" dirty="0" err="1" smtClean="0"/>
              <a:t>als</a:t>
            </a:r>
            <a:r>
              <a:rPr lang="fr-CH" sz="1200" b="0" baseline="0" dirty="0" smtClean="0"/>
              <a:t> 1 Billion USD pro </a:t>
            </a:r>
            <a:r>
              <a:rPr lang="fr-CH" sz="1200" b="0" baseline="0" dirty="0" err="1" smtClean="0"/>
              <a:t>Jahr</a:t>
            </a:r>
            <a:r>
              <a:rPr lang="fr-CH" sz="1200" b="0" baseline="0" dirty="0" smtClean="0"/>
              <a:t> in 2025 &amp; 100’000 </a:t>
            </a:r>
            <a:r>
              <a:rPr lang="fr-CH" sz="1200" b="0" baseline="0" dirty="0" err="1" smtClean="0"/>
              <a:t>neue</a:t>
            </a:r>
            <a:r>
              <a:rPr lang="fr-CH" sz="1200" b="0" baseline="0" dirty="0" smtClean="0"/>
              <a:t> Jobs bis 2020 mit GHG </a:t>
            </a:r>
            <a:r>
              <a:rPr lang="fr-CH" sz="1200" b="0" baseline="0" dirty="0" err="1" smtClean="0"/>
              <a:t>Reduktionen</a:t>
            </a:r>
            <a:r>
              <a:rPr lang="fr-CH" sz="1200" b="0" baseline="0" dirty="0" smtClean="0"/>
              <a:t> (Quelle: Ellen Mac Arthur </a:t>
            </a:r>
            <a:r>
              <a:rPr lang="fr-CH" sz="1200" b="0" baseline="0" dirty="0" err="1" smtClean="0"/>
              <a:t>Foundation</a:t>
            </a:r>
            <a:r>
              <a:rPr lang="fr-CH" sz="1200" b="0" baseline="0" dirty="0" smtClean="0"/>
              <a:t>, 2012</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fr-CH" sz="1200" b="0" baseline="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fr-CH" sz="1200" b="0"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9088A32B-0FF1-4EBE-A9A1-E8025EFCFE35}" type="slidenum">
              <a:rPr lang="de-CH" smtClean="0"/>
              <a:pPr>
                <a:defRPr/>
              </a:pPr>
              <a:t>15</a:t>
            </a:fld>
            <a:endParaRPr lang="de-CH"/>
          </a:p>
        </p:txBody>
      </p:sp>
    </p:spTree>
    <p:extLst>
      <p:ext uri="{BB962C8B-B14F-4D97-AF65-F5344CB8AC3E}">
        <p14:creationId xmlns:p14="http://schemas.microsoft.com/office/powerpoint/2010/main" val="139133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85000" lnSpcReduction="10000"/>
          </a:bodyPr>
          <a:lstStyle/>
          <a:p>
            <a:r>
              <a:rPr lang="x-none" sz="1200" kern="1200" smtClean="0">
                <a:solidFill>
                  <a:schemeClr val="tx1"/>
                </a:solidFill>
                <a:latin typeface="Times" pitchFamily="18" charset="0"/>
                <a:ea typeface="+mn-ea"/>
                <a:cs typeface="+mn-cs"/>
              </a:rPr>
              <a:t>Im Jahr 2011 beziffert sich das Volumen des globalen Marktes für Umwelttechnik und Ressou-ceneffizienz auf 2.044 Milliarden Euro. Den größten Anteil daran stellt mit einem Volumen von 720 Milliarden Euro der Leitmarkt Energieeffizienz; im Jahr 2007 lag sein Volumen bei 538 Milliarden Euro. Diese Expansion wird getrieben von steigenden Energiepreisen sowie der Knappheit von Energieressourcen bei steigender Nachfrage. Vor diesem Hintergrund setzt sich weltweit die Einsicht in die Notwendigkeit durch, den Energieverbrauch so weit wie möglich zu reduzieren. Deshalb sind Produkte und Verfahren zur Verbesserung der Energieeffizienz zunehmend gefragt.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Weltweit werden die sechs GreenTech-Leitmärkte  </a:t>
            </a:r>
            <a:r>
              <a:rPr lang="x-none" sz="1200" b="1" kern="1200" smtClean="0">
                <a:solidFill>
                  <a:schemeClr val="tx1"/>
                </a:solidFill>
                <a:latin typeface="Times" pitchFamily="18" charset="0"/>
                <a:ea typeface="+mn-ea"/>
                <a:cs typeface="+mn-cs"/>
              </a:rPr>
              <a:t>im Jahr 2025 ein Gesamtvolumen von rund 4.400 Milliarden Euro erreichen</a:t>
            </a:r>
            <a:r>
              <a:rPr lang="x-none" sz="1200" kern="1200" smtClean="0">
                <a:solidFill>
                  <a:schemeClr val="tx1"/>
                </a:solidFill>
                <a:latin typeface="Times" pitchFamily="18" charset="0"/>
                <a:ea typeface="+mn-ea"/>
                <a:cs typeface="+mn-cs"/>
              </a:rPr>
              <a:t>. Das entspricht einem </a:t>
            </a:r>
            <a:r>
              <a:rPr lang="x-none" sz="1200" b="1" kern="1200" smtClean="0">
                <a:solidFill>
                  <a:schemeClr val="tx1"/>
                </a:solidFill>
                <a:latin typeface="Times" pitchFamily="18" charset="0"/>
                <a:ea typeface="+mn-ea"/>
                <a:cs typeface="+mn-cs"/>
              </a:rPr>
              <a:t>durchschnittlichen jährlichen Wachstum von 5,6 Prozent. </a:t>
            </a:r>
            <a:r>
              <a:rPr lang="x-none" sz="1200" kern="1200" smtClean="0">
                <a:solidFill>
                  <a:schemeClr val="tx1"/>
                </a:solidFill>
                <a:latin typeface="Times" pitchFamily="18" charset="0"/>
                <a:ea typeface="+mn-ea"/>
                <a:cs typeface="+mn-cs"/>
              </a:rPr>
              <a:t>Die Branche Umwelttechnik und Ressourceneffizienz bleibt also nach dem Auslaufen der in den Jahren 2008 und 2009 verabschiedeten Konjunktur-programme auf Wachstumskurs. Die Energieeffizienz wird nach den vorliegenden Prognosen auch im Jahr 2025 mit einem Volumen von 1.236 Milliarden Euro den größten Anteil am weltweiten GreenTech-Markt einnehmen.</a:t>
            </a:r>
            <a:endParaRPr lang="de-CH" sz="1200" kern="1200" dirty="0" smtClean="0">
              <a:solidFill>
                <a:schemeClr val="tx1"/>
              </a:solidFill>
              <a:latin typeface="Times" pitchFamily="18" charset="0"/>
              <a:ea typeface="+mn-ea"/>
              <a:cs typeface="+mn-cs"/>
            </a:endParaRPr>
          </a:p>
          <a:p>
            <a:pPr>
              <a:defRPr/>
            </a:pPr>
            <a:endParaRPr lang="de-CH" dirty="0" smtClean="0"/>
          </a:p>
        </p:txBody>
      </p:sp>
      <p:sp>
        <p:nvSpPr>
          <p:cNvPr id="51204" name="Espace réservé du numéro de diapositive 3"/>
          <p:cNvSpPr>
            <a:spLocks noGrp="1"/>
          </p:cNvSpPr>
          <p:nvPr>
            <p:ph type="sldNum" sz="quarter" idx="5"/>
          </p:nvPr>
        </p:nvSpPr>
        <p:spPr>
          <a:noFill/>
        </p:spPr>
        <p:txBody>
          <a:bodyPr/>
          <a:lstStyle/>
          <a:p>
            <a:fld id="{0B26E22D-D5E4-447F-93DD-C85655C48B00}" type="slidenum">
              <a:rPr lang="de-CH" smtClean="0"/>
              <a:pPr/>
              <a:t>16</a:t>
            </a:fld>
            <a:endParaRPr lang="de-CH" smtClean="0"/>
          </a:p>
        </p:txBody>
      </p:sp>
    </p:spTree>
    <p:extLst>
      <p:ext uri="{BB962C8B-B14F-4D97-AF65-F5344CB8AC3E}">
        <p14:creationId xmlns:p14="http://schemas.microsoft.com/office/powerpoint/2010/main" val="185562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Mit rund 536‘600 Beschäftigten (gemessen in Vollzeitbeschäftigung) zählt der CT-Bereich viermal so viele Beschäftigte wie beispielsweise die Pharmabranche. Die Exportumsätze des CT-Bereichs erreichen zwei Drittel der Pharmabranche. In Bezug auf die erzielte Bruttowertschöpfung zeigt der internationale Vergleich mit einer Auswahl europäischer Länder, dass die Schweiz hinter dem Leader Österreich einen Spitzenrang im Bereich ressourcenschonendes und energieeffizientes Wirtschaften einnimmt. </a:t>
            </a:r>
            <a:endParaRPr lang="de-CH" sz="1200" kern="1200" dirty="0" smtClean="0">
              <a:solidFill>
                <a:schemeClr val="tx1"/>
              </a:solidFill>
              <a:latin typeface="Times" pitchFamily="18" charset="0"/>
              <a:ea typeface="+mn-ea"/>
              <a:cs typeface="+mn-cs"/>
            </a:endParaRPr>
          </a:p>
          <a:p>
            <a:r>
              <a:rPr lang="x-none" sz="1200" b="1" kern="1200" smtClean="0">
                <a:solidFill>
                  <a:schemeClr val="tx1"/>
                </a:solidFill>
                <a:latin typeface="Times" pitchFamily="18" charset="0"/>
                <a:ea typeface="+mn-ea"/>
                <a:cs typeface="+mn-cs"/>
              </a:rPr>
              <a:t>Zu Exportmarkt Schweiz</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Exportfähigkeit ist entscheidend für die Wettbewerbsposition der Unternehmen mit Cleantech- Produkten und -Dienstleistungen. Eine Sättigung des kleinen schweizerischen Binnenmarktes zwingt Unternehmen vermehrt ins Exportgeschäft. Die Schweizer Cleantech-Firmenlandschaft ist geprägt von kleineren und mittelständischen Unternehmen (KMU). Sie fokussieren ihre Geschäftstätigkeit auf die Schweiz und die umliegenden Länder. Für die systematische Bearbeitung des globalen Markts, die Niederlassungen oder Verkaufsorganisationen vor Ort erfordert, fehlen vielen KMU die Ressourcen und das Know-how.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bedeutendste Exportbranche der Schweiz ist die Maschinen-, Elektro- und Metallindustrie (MEM-Industrie). Rund 80 Prozent ihrer Produkte und Dienstleistungen werden exportiert, sodass sie insge-samt 35 Prozent zur schweizerischen Gesamtausfuhr beiträgt. Ein wesentlicher Teil ihrer Produkte und Dienstleistungen ist dem Bereich Cleantech zuzuordnen. </a:t>
            </a:r>
            <a:r>
              <a:rPr lang="x-none" sz="1200" b="1" kern="1200" smtClean="0">
                <a:solidFill>
                  <a:schemeClr val="tx1"/>
                </a:solidFill>
                <a:latin typeface="Times" pitchFamily="18" charset="0"/>
                <a:ea typeface="+mn-ea"/>
                <a:cs typeface="+mn-cs"/>
              </a:rPr>
              <a:t>In Gebieten wie Umwelttechnik, Ener-gieerzeugung, Energie- und Ressourceneffizienz, verfügen Schweizer MEM-Unternehmen über her-ausragende Kompetenzen. Dazu kommen Technologien im Wasser, Abfall und weiteren Spezialbe-reichen.</a:t>
            </a:r>
            <a:endParaRPr lang="de-CH" sz="1200" b="1" kern="1200" dirty="0" smtClean="0">
              <a:solidFill>
                <a:schemeClr val="tx1"/>
              </a:solidFill>
              <a:latin typeface="Times" pitchFamily="18" charset="0"/>
              <a:ea typeface="+mn-ea"/>
              <a:cs typeface="+mn-cs"/>
            </a:endParaRPr>
          </a:p>
          <a:p>
            <a:endParaRPr lang="de-CH" dirty="0" smtClean="0"/>
          </a:p>
        </p:txBody>
      </p:sp>
      <p:sp>
        <p:nvSpPr>
          <p:cNvPr id="56324" name="Foliennummernplatzhalter 3"/>
          <p:cNvSpPr>
            <a:spLocks noGrp="1"/>
          </p:cNvSpPr>
          <p:nvPr>
            <p:ph type="sldNum" sz="quarter" idx="5"/>
          </p:nvPr>
        </p:nvSpPr>
        <p:spPr>
          <a:noFill/>
        </p:spPr>
        <p:txBody>
          <a:bodyPr/>
          <a:lstStyle/>
          <a:p>
            <a:fld id="{7EEE7CCC-16E6-4167-AB52-77FCC9E9525A}" type="slidenum">
              <a:rPr lang="de-CH" smtClean="0"/>
              <a:pPr/>
              <a:t>17</a:t>
            </a:fld>
            <a:endParaRPr lang="de-CH" smtClean="0"/>
          </a:p>
        </p:txBody>
      </p:sp>
    </p:spTree>
    <p:extLst>
      <p:ext uri="{BB962C8B-B14F-4D97-AF65-F5344CB8AC3E}">
        <p14:creationId xmlns:p14="http://schemas.microsoft.com/office/powerpoint/2010/main" val="334685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Am 8. März 2013 hat der Bundesrat den Aktionsplan Grüne Wirtschaft verabschiedet. Damit will er die natürlichen Ressourcen schonen, den Konsum ökologischer gestalten und die Kreislaufwirtschaft stärken. Der Aktionsplan umfasst 27 bestehende und neue Massnahmen in insgesamt vier Umsetzungsschwerpunkten.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13. Oktober 2010 hat der Bundesrat sechs Handlungsfelder der Grünen Wirtschaft definiert und der Verwaltung entsprechende Aufträge erteilt. In einem Bericht an den Bundesrat zeigt das UVEK den Stand der Arbeiten auf. Der Bericht fasst ausserdem bestehende und neue Massnahmen zu einem Aktionsplan zusammen. Der Bundesrat hat den Bericht und den Aktionsplan an seiner Sitzung vom 8. März 2013 verabschiedet.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27 Massnahmen im Aktionsplan Grüne Wirtschaft tragen zu einer ressourcenschonenden Wirtschafts- und Konsumweise bei. Das Konzept der Grünen Wirtschaft räumt den freiwilligen Anstrengungen und dem Engagement der Wirtschaft hohe Priorität ein. Allerdings sind Rahmenbedingungen des Staates zur Korrektur von Marktversagen genauso notwendig.</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Massnahmen setzen bei folgenden vier Schwerpunkten an: </a:t>
            </a:r>
            <a:r>
              <a:rPr lang="x-none" sz="1200" b="0" kern="1200" smtClean="0">
                <a:solidFill>
                  <a:schemeClr val="tx1"/>
                </a:solidFill>
                <a:latin typeface="Times" pitchFamily="18" charset="0"/>
                <a:ea typeface="+mn-ea"/>
                <a:cs typeface="+mn-cs"/>
              </a:rPr>
              <a:t>Konsum und Produktion, Abfälle und Rohstoffe, Übergreifende Instrumente und Ziel, Messung, Information, Berichterstattung.</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Mit den Massnahmen werden externe Kosten in Form von Schäden an der Umwelt reduziert. Der Bericht Grüne Wirtschaft kommt zum Schluss, dass die Verbesserung der Ressourceneffizienz der Schweizer Wirtschaft oft </a:t>
            </a:r>
            <a:r>
              <a:rPr lang="x-none" sz="1200" b="0" kern="1200" smtClean="0">
                <a:solidFill>
                  <a:schemeClr val="tx1"/>
                </a:solidFill>
                <a:latin typeface="Times" pitchFamily="18" charset="0"/>
                <a:ea typeface="+mn-ea"/>
                <a:cs typeface="+mn-cs"/>
              </a:rPr>
              <a:t>Kosteneinsparungen</a:t>
            </a:r>
            <a:r>
              <a:rPr lang="x-none" sz="1200" kern="1200" smtClean="0">
                <a:solidFill>
                  <a:schemeClr val="tx1"/>
                </a:solidFill>
                <a:latin typeface="Times" pitchFamily="18" charset="0"/>
                <a:ea typeface="+mn-ea"/>
                <a:cs typeface="+mn-cs"/>
              </a:rPr>
              <a:t> ermöglicht, neue Absatzchancen eröffnet und neue Arbeitsplätze schafft. Kurzfristig verursachen die Massnahmen aber auch Kosten, die von den Verursachern zu tragen sind.</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Verschiedene Departemente und Bundesämter setzen gemeinsam die Massnahmen des Aktionsplan Grüne Wirtschaft um (UVEK, Departement für auswärtige Angelegenheiten EDA, Bundesämter für Kommunikation BAKOM, Landwirtschaft BLW, Landestopografie swisstopo, Statistik BFS, und Umwelt BAFU, Eidg. Finanzverwaltung EFV, Staatssekretariate für Bildung, Forschung und Innovation SBFI und Wirtschaft SECO). Das </a:t>
            </a:r>
            <a:r>
              <a:rPr lang="x-none" sz="1200" b="0" kern="1200" smtClean="0">
                <a:solidFill>
                  <a:schemeClr val="tx1"/>
                </a:solidFill>
                <a:latin typeface="Times" pitchFamily="18" charset="0"/>
                <a:ea typeface="+mn-ea"/>
                <a:cs typeface="+mn-cs"/>
              </a:rPr>
              <a:t>BAFU</a:t>
            </a:r>
            <a:r>
              <a:rPr lang="x-none" sz="1200" kern="1200" smtClean="0">
                <a:solidFill>
                  <a:schemeClr val="tx1"/>
                </a:solidFill>
                <a:latin typeface="Times" pitchFamily="18" charset="0"/>
                <a:ea typeface="+mn-ea"/>
                <a:cs typeface="+mn-cs"/>
              </a:rPr>
              <a:t> hat dabei die Federführung und </a:t>
            </a:r>
            <a:r>
              <a:rPr lang="x-none" sz="1200" b="0" kern="1200" smtClean="0">
                <a:solidFill>
                  <a:schemeClr val="tx1"/>
                </a:solidFill>
                <a:latin typeface="Times" pitchFamily="18" charset="0"/>
                <a:ea typeface="+mn-ea"/>
                <a:cs typeface="+mn-cs"/>
              </a:rPr>
              <a:t>koordiniert die Arbeiten</a:t>
            </a:r>
            <a:r>
              <a:rPr lang="x-none" sz="1200" kern="1200" smtClean="0">
                <a:solidFill>
                  <a:schemeClr val="tx1"/>
                </a:solidFill>
                <a:latin typeface="Times" pitchFamily="18" charset="0"/>
                <a:ea typeface="+mn-ea"/>
                <a:cs typeface="+mn-cs"/>
              </a:rPr>
              <a:t>.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Alle vier Jahre (das nächste Mal 2015) berichtet das UVEK (BAFU) dem Bundesrat über den Stand der Umsetzung des Aktionsplans Grüne Wirtschaft sowie generell über die Fortschritte auf dem Weg zu einer Grünen Wirtschaft.</a:t>
            </a:r>
            <a:endParaRPr lang="de-CH" sz="1200" kern="1200" dirty="0" smtClean="0">
              <a:solidFill>
                <a:schemeClr val="tx1"/>
              </a:solidFill>
              <a:latin typeface="Times" pitchFamily="18" charset="0"/>
              <a:ea typeface="+mn-ea"/>
              <a:cs typeface="+mn-cs"/>
            </a:endParaRPr>
          </a:p>
          <a:p>
            <a:endParaRPr lang="de-DE" dirty="0" smtClean="0"/>
          </a:p>
        </p:txBody>
      </p:sp>
      <p:sp>
        <p:nvSpPr>
          <p:cNvPr id="30724" name="Foliennummernplatzhalter 3"/>
          <p:cNvSpPr>
            <a:spLocks noGrp="1"/>
          </p:cNvSpPr>
          <p:nvPr>
            <p:ph type="sldNum" sz="quarter" idx="5"/>
          </p:nvPr>
        </p:nvSpPr>
        <p:spPr>
          <a:noFill/>
        </p:spPr>
        <p:txBody>
          <a:bodyPr/>
          <a:lstStyle/>
          <a:p>
            <a:fld id="{D310695A-5F0F-4553-85B8-47E21DB8109C}" type="slidenum">
              <a:rPr lang="de-CH" smtClean="0"/>
              <a:pPr/>
              <a:t>19</a:t>
            </a:fld>
            <a:endParaRPr lang="de-CH" smtClean="0"/>
          </a:p>
        </p:txBody>
      </p:sp>
    </p:spTree>
    <p:extLst>
      <p:ext uri="{BB962C8B-B14F-4D97-AF65-F5344CB8AC3E}">
        <p14:creationId xmlns:p14="http://schemas.microsoft.com/office/powerpoint/2010/main" val="59568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Mit Reffnet.ch wird die Massnahme 11 aus dem 2013 vom BR beschlossenen Aktionsplan grüne Wirtschaft umgesetzt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Reffnet.ch ist ein Verein, der aus sieben im Ressourcenbereich aktiven Organisationen besteht: FHNW, WERZ, Pusch, ACT, Effizienzagentur Schweiz, Züst Enigneering, Ernst Basler + Partner und wird zudem von vielen Partnerorganisationen wie der ÖBU und dem Ökokompass der Stadt Zürich unterstützt. Reffnet.ch wurde am 18. Juni 2015 gegründet und nahm bereits am 1. Juli 2015 den Betrieb auf.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Das BAFU unterstützt Reffnet.ch in den nächsten 4 Jahren mit  insgesamt 4 Mio CHF. Mindestens eben so viel tragen die Vereinsmitglieder in Form von Eigenleistungen bei. Der wirtschaftliche Nutzen von Reffnet.ch dürfte 7 bis 21 Mal grösser sein, als die dadurch entstehenden Kosten.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Ab 2016 werden voraussichtlich 20% der Unterstützungsbeiträge von der tatsächlich erreichten Reduktion von Umweltbelastungspunkten abhängig gemacht. Dadurch kann ein gezielter Einsatz von Mitteln sichergestellt werden.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Ambitioniertes Ziel: Die 74 Milliarden Umweltbelastungspunkte entsprechen der Umweltbelastung von 3700 SchweizerInnen. Oder dem Fleischkonsum von 100’000 Personen.</a:t>
            </a:r>
            <a:endParaRPr lang="de-CH" sz="1200" kern="1200" dirty="0" smtClean="0">
              <a:solidFill>
                <a:schemeClr val="tx1"/>
              </a:solidFill>
              <a:latin typeface="Times" pitchFamily="18" charset="0"/>
              <a:ea typeface="+mn-ea"/>
              <a:cs typeface="+mn-cs"/>
            </a:endParaRPr>
          </a:p>
          <a:p>
            <a:endParaRPr lang="de-DE" dirty="0" smtClean="0"/>
          </a:p>
        </p:txBody>
      </p:sp>
      <p:sp>
        <p:nvSpPr>
          <p:cNvPr id="57348" name="Foliennummernplatzhalter 3"/>
          <p:cNvSpPr>
            <a:spLocks noGrp="1"/>
          </p:cNvSpPr>
          <p:nvPr>
            <p:ph type="sldNum" sz="quarter" idx="5"/>
          </p:nvPr>
        </p:nvSpPr>
        <p:spPr>
          <a:noFill/>
        </p:spPr>
        <p:txBody>
          <a:bodyPr/>
          <a:lstStyle/>
          <a:p>
            <a:fld id="{B4F2CBF9-FD34-400D-8F92-C634C8693836}" type="slidenum">
              <a:rPr lang="de-CH" smtClean="0"/>
              <a:pPr/>
              <a:t>20</a:t>
            </a:fld>
            <a:endParaRPr lang="de-CH" smtClean="0"/>
          </a:p>
        </p:txBody>
      </p:sp>
    </p:spTree>
    <p:extLst>
      <p:ext uri="{BB962C8B-B14F-4D97-AF65-F5344CB8AC3E}">
        <p14:creationId xmlns:p14="http://schemas.microsoft.com/office/powerpoint/2010/main" val="220208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x-none" sz="1200" b="1" kern="1200" smtClean="0">
                <a:solidFill>
                  <a:schemeClr val="tx1"/>
                </a:solidFill>
                <a:latin typeface="Times" pitchFamily="18" charset="0"/>
                <a:ea typeface="+mn-ea"/>
                <a:cs typeface="+mn-cs"/>
              </a:rPr>
              <a:t>Nutzen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Gesteigerte Wettbewerbsfähigkeit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Effizienzgewinne und tiefere Materialkosten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Geringere Abhängigkeit von volatilen Rohstoffpreisen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Zugang zu vergünstigter Beratung und Know-How</a:t>
            </a:r>
            <a:endParaRPr lang="de-CH" sz="1200" kern="1200" dirty="0" smtClean="0">
              <a:solidFill>
                <a:schemeClr val="tx1"/>
              </a:solidFill>
              <a:latin typeface="Times" pitchFamily="18"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9088A32B-0FF1-4EBE-A9A1-E8025EFCFE35}" type="slidenum">
              <a:rPr lang="de-CH" smtClean="0"/>
              <a:pPr>
                <a:defRPr/>
              </a:pPr>
              <a:t>21</a:t>
            </a:fld>
            <a:endParaRPr lang="de-CH"/>
          </a:p>
        </p:txBody>
      </p:sp>
    </p:spTree>
    <p:extLst>
      <p:ext uri="{BB962C8B-B14F-4D97-AF65-F5344CB8AC3E}">
        <p14:creationId xmlns:p14="http://schemas.microsoft.com/office/powerpoint/2010/main" val="342917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p:spPr>
        <p:txBody>
          <a:bodyPr/>
          <a:lstStyle/>
          <a:p>
            <a:pPr eaLnBrk="1" hangingPunct="1"/>
            <a:r>
              <a:rPr lang="de-CH" sz="1200" dirty="0" smtClean="0"/>
              <a:t>Die VI „Für eine nachhaltige und ressourceneffiziente Wirtschaft“, in Klammer Grüne Wirtschaft - wie sie genau heisst – wurde im Herbst 2012 eingereicht. </a:t>
            </a:r>
          </a:p>
          <a:p>
            <a:pPr eaLnBrk="1" hangingPunct="1"/>
            <a:r>
              <a:rPr lang="de-CH" sz="1200" dirty="0" smtClean="0"/>
              <a:t>Sie will in der Verfassung das Anstreben einer Grünen Wirtschaft festschreiben; Geschlossene Stoffkreisläufe sollen gefördert werden; kurz- und mittelfristige Ziele festgelegt und regelmässig Bericht erstattet werden. </a:t>
            </a:r>
          </a:p>
          <a:p>
            <a:pPr eaLnBrk="1" hangingPunct="1"/>
            <a:endParaRPr lang="de-CH" sz="1200" dirty="0" smtClean="0"/>
          </a:p>
          <a:p>
            <a:pPr eaLnBrk="1" hangingPunct="1"/>
            <a:r>
              <a:rPr lang="de-CH" sz="1200" dirty="0" smtClean="0"/>
              <a:t>Zentral ist die Übergangsbestimmung: Bis 2050 soll ein ökologischer Fussabdruck von 1 erreicht werden.</a:t>
            </a:r>
          </a:p>
        </p:txBody>
      </p:sp>
      <p:sp>
        <p:nvSpPr>
          <p:cNvPr id="58372" name="Foliennummernplatzhalter 3"/>
          <p:cNvSpPr>
            <a:spLocks noGrp="1"/>
          </p:cNvSpPr>
          <p:nvPr>
            <p:ph type="sldNum" sz="quarter" idx="5"/>
          </p:nvPr>
        </p:nvSpPr>
        <p:spPr>
          <a:noFill/>
        </p:spPr>
        <p:txBody>
          <a:bodyPr/>
          <a:lstStyle/>
          <a:p>
            <a:fld id="{FAF20879-9A93-4187-A127-E4DDF5492F60}" type="slidenum">
              <a:rPr lang="de-CH" smtClean="0"/>
              <a:pPr/>
              <a:t>25</a:t>
            </a:fld>
            <a:endParaRPr lang="de-CH" smtClean="0"/>
          </a:p>
        </p:txBody>
      </p:sp>
    </p:spTree>
    <p:extLst>
      <p:ext uri="{BB962C8B-B14F-4D97-AF65-F5344CB8AC3E}">
        <p14:creationId xmlns:p14="http://schemas.microsoft.com/office/powerpoint/2010/main" val="212773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Der Bundesrat hat am 12. Februar 2014 die Botschaft zur Revision des Umweltschutzgesetzes und zur Volksinitiative «Für eine nachhaltige und ressourceneffiziente Wirtschaft (Grüne Wirtschaft) an das Parlament überwiesen.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15. August 2014 fanden in der UREK-S Hearings statt. 17 Organisationen und Interessenvertreter wurden eingeladen, ihre Positionen zu Initiative und Gegenvorschlag zu präsentieren. Mit dem Ziel „Verbesserung der Ressourceneffizienz“ sind alle Vertreter einverstanden. Die Mehrheit der Wirtschaftsvertreter steht dem Gegenvorschlag aber ablehnend gegenüber, sie befürchten eine Regulierungsflut. Umwelt-, Konsumenten-, Abfallwirtschaftsvertreter und die BPUK unterstützen die Vorlage.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 September 2014 hat die UREK-S mit 8:5 Stimmen Nichteintreten auf den indirekten Gegenvorschlag entschieden. Die Volksinitiative wurde mit 9:1 bei 3 Enthaltungen zur Ablehnung empfohlen. Die notwendige Verbesserung der Ressourceneffizienz zur Senkung der Umweltbelastung ist auch für die Gegner unbestritten, sie sehen aber keinen Bedarf für neue Gesetzesbestimmungen, welche die Wirtschaft neben anderen anstehenden Geschäften zusätzlich belasten würden. Vielmehr soll weiterhin auf freiwillige Massnahmen der Wirtschaft gesetzt werden.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18. September 2014 entschied der Ständerat mit 24:20 Stimmen auf den Gegenvorschlag „USG-Revision“ einzutreten. Mit 37 zu 3 Stimmen bei 4 Enthaltungen beschloss der Ständerat, das Geschäft gemäss Antrag Graber Konrad (CVP/LU) mit einem klaren Auftrag an die UREK-S zurückzuschicken: Der Text soll entschlackt werden und die seitens der Wirtschaft geäusserte Kritik besser berücksichtigt werden.</a:t>
            </a:r>
            <a:endParaRPr lang="de-CH" sz="1200" kern="1200" dirty="0" smtClean="0">
              <a:solidFill>
                <a:schemeClr val="tx1"/>
              </a:solidFill>
              <a:latin typeface="Times" pitchFamily="18" charset="0"/>
              <a:ea typeface="+mn-ea"/>
              <a:cs typeface="+mn-cs"/>
            </a:endParaRPr>
          </a:p>
          <a:p>
            <a:pPr marL="360363" indent="-360363" eaLnBrk="1" hangingPunct="1">
              <a:lnSpc>
                <a:spcPct val="90000"/>
              </a:lnSpc>
            </a:pPr>
            <a:endParaRPr lang="de-DE" dirty="0" smtClean="0"/>
          </a:p>
        </p:txBody>
      </p:sp>
      <p:sp>
        <p:nvSpPr>
          <p:cNvPr id="38916" name="Foliennummernplatzhalter 3"/>
          <p:cNvSpPr>
            <a:spLocks noGrp="1"/>
          </p:cNvSpPr>
          <p:nvPr>
            <p:ph type="sldNum" sz="quarter" idx="5"/>
          </p:nvPr>
        </p:nvSpPr>
        <p:spPr>
          <a:noFill/>
        </p:spPr>
        <p:txBody>
          <a:bodyPr/>
          <a:lstStyle/>
          <a:p>
            <a:fld id="{D38705C4-BEE1-49B7-9C54-697290259A4F}" type="slidenum">
              <a:rPr lang="de-CH" smtClean="0"/>
              <a:pPr/>
              <a:t>26</a:t>
            </a:fld>
            <a:endParaRPr lang="de-CH" smtClean="0"/>
          </a:p>
        </p:txBody>
      </p:sp>
    </p:spTree>
    <p:extLst>
      <p:ext uri="{BB962C8B-B14F-4D97-AF65-F5344CB8AC3E}">
        <p14:creationId xmlns:p14="http://schemas.microsoft.com/office/powerpoint/2010/main" val="339470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r>
              <a:rPr lang="de-CH" dirty="0" smtClean="0"/>
              <a:t>Diese Modernisierung der Umwelt- und Ressourcenpolitik ist aus Sicht des Bundesrates nötig, weil „Business </a:t>
            </a:r>
            <a:r>
              <a:rPr lang="de-CH" dirty="0" err="1" smtClean="0"/>
              <a:t>as</a:t>
            </a:r>
            <a:r>
              <a:rPr lang="de-CH" dirty="0" smtClean="0"/>
              <a:t> </a:t>
            </a:r>
            <a:r>
              <a:rPr lang="de-CH" dirty="0" err="1" smtClean="0"/>
              <a:t>usual</a:t>
            </a:r>
            <a:r>
              <a:rPr lang="de-CH" dirty="0" smtClean="0"/>
              <a:t>“ keine Alternative darstellt um den aktuellen und kommenden ökologischen Herausforderungen begegnen zu können.</a:t>
            </a:r>
          </a:p>
          <a:p>
            <a:r>
              <a:rPr lang="de-CH" dirty="0" smtClean="0"/>
              <a:t>Bei diesem </a:t>
            </a:r>
            <a:r>
              <a:rPr lang="de-CH" dirty="0" err="1" smtClean="0"/>
              <a:t>Paradigmawechsel</a:t>
            </a:r>
            <a:r>
              <a:rPr lang="de-CH" dirty="0" smtClean="0"/>
              <a:t> bewegen wir uns weg vom klassischen Umweltschutz hin zum umfassenden Ressourcenmanagement. An diesem Grundsatz orientiert sich die grüne Wirtschaft und damit verfolgen wir implizit auch das Ziel eines Fussabdrucks 1, aber mit längerer Frist.</a:t>
            </a:r>
          </a:p>
          <a:p>
            <a:endParaRPr lang="de-DE" dirty="0" smtClean="0"/>
          </a:p>
          <a:p>
            <a:endParaRPr lang="de-DE" dirty="0" smtClean="0"/>
          </a:p>
        </p:txBody>
      </p:sp>
      <p:sp>
        <p:nvSpPr>
          <p:cNvPr id="40964" name="Foliennummernplatzhalter 3"/>
          <p:cNvSpPr>
            <a:spLocks noGrp="1"/>
          </p:cNvSpPr>
          <p:nvPr>
            <p:ph type="sldNum" sz="quarter" idx="5"/>
          </p:nvPr>
        </p:nvSpPr>
        <p:spPr>
          <a:noFill/>
        </p:spPr>
        <p:txBody>
          <a:bodyPr/>
          <a:lstStyle/>
          <a:p>
            <a:fld id="{D859C52B-DB94-4ABD-B98F-E8924E9D8699}" type="slidenum">
              <a:rPr lang="de-CH" smtClean="0"/>
              <a:pPr/>
              <a:t>27</a:t>
            </a:fld>
            <a:endParaRPr lang="de-CH" smtClean="0"/>
          </a:p>
        </p:txBody>
      </p:sp>
    </p:spTree>
    <p:extLst>
      <p:ext uri="{BB962C8B-B14F-4D97-AF65-F5344CB8AC3E}">
        <p14:creationId xmlns:p14="http://schemas.microsoft.com/office/powerpoint/2010/main" val="42705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85000" lnSpcReduction="10000"/>
          </a:bodyPr>
          <a:lstStyle/>
          <a:p>
            <a:pPr>
              <a:defRPr/>
            </a:pPr>
            <a:r>
              <a:rPr lang="de-CH" sz="1200" dirty="0" smtClean="0"/>
              <a:t>Ein zentraler neuer Artikel im USG ist der 10h. Im USG soll ein Mechanismus verankert werden, der zu einer kontinuierlichen Verbesserung beiträgt: </a:t>
            </a:r>
          </a:p>
          <a:p>
            <a:pPr>
              <a:defRPr/>
            </a:pPr>
            <a:r>
              <a:rPr lang="de-CH" sz="1200" dirty="0" smtClean="0"/>
              <a:t>Der Bundesrat soll dem Parlament regelmässig Bericht erstatten über Stand und Fortschritte sowie Ressourcenziele vorschlagen.</a:t>
            </a:r>
          </a:p>
          <a:p>
            <a:pPr>
              <a:defRPr/>
            </a:pPr>
            <a:endParaRPr lang="de-CH" sz="1200" dirty="0" smtClean="0"/>
          </a:p>
          <a:p>
            <a:pPr>
              <a:defRPr/>
            </a:pPr>
            <a:r>
              <a:rPr lang="de-CH" sz="1200" dirty="0" smtClean="0"/>
              <a:t>Es ist klar, eine ressourcenschonende Wirtschaftsweise entsteht nicht von heute auf morgen. </a:t>
            </a:r>
          </a:p>
          <a:p>
            <a:pPr>
              <a:defRPr/>
            </a:pPr>
            <a:endParaRPr lang="de-CH" sz="1200" dirty="0" smtClean="0"/>
          </a:p>
          <a:p>
            <a:pPr>
              <a:defRPr/>
            </a:pPr>
            <a:r>
              <a:rPr lang="de-CH" sz="1200" dirty="0" smtClean="0"/>
              <a:t>Zur kontinuierlichen Weiterentwicklung sollen in engem Austausch mit Wirtschaft, Kantonen, Wissenschaft und Gesellschaft gemeinsam Massnahmen ausgearbeitet und umgesetzt werden. </a:t>
            </a:r>
          </a:p>
          <a:p>
            <a:pPr>
              <a:defRPr/>
            </a:pPr>
            <a:endParaRPr lang="de-CH" sz="1200" dirty="0" smtClean="0"/>
          </a:p>
          <a:p>
            <a:pPr>
              <a:defRPr/>
            </a:pPr>
            <a:r>
              <a:rPr lang="de-CH" sz="1200" dirty="0" smtClean="0"/>
              <a:t>Dafür ist in der USG-Revision die Errichtung einer Plattform Grüne Wirtschaft vorgesehen. </a:t>
            </a:r>
          </a:p>
          <a:p>
            <a:endParaRPr lang="de-CH" sz="1200" kern="1200" dirty="0" smtClean="0">
              <a:solidFill>
                <a:schemeClr val="tx1"/>
              </a:solidFill>
              <a:latin typeface="Times" pitchFamily="18" charset="0"/>
              <a:ea typeface="+mn-ea"/>
              <a:cs typeface="+mn-cs"/>
            </a:endParaRPr>
          </a:p>
          <a:p>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USG-Revision ist die Antwort des Bundesrates auf die Volksinitiative der Grünen Partei zur Grünen Wirtschaft. Im Unterschied zu den Initianten schätzt es der Bundesrat aber als unrealistisch ein, den Footprint 1 bereits im Jahr 2050 erreichen zu können. Wenn man ein solches Vorhaben wirtschaftsverträglich umsetzen will, dauert das länger. In der Stossrichtung hingegen unterscheiden sich die Vorschläge der Grünen und der Gegenvorschlag des Bundesrats nur wenig.</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Das zentrale Element der Revision ist der Gedanke der stetigen Verbesserung, des Continual Improvements. Konkret heisst das, dass der Bundesrat auf Ende jeder Legislatur dem Parlament wird berichterstatten müssen über die Fortschritte bei der Ressourcenschonung und –effizienz. Gleichzeitig muss er den Handlungsbedarf zur Umsetzung der Grünen Wirtschaft benennen und Vorschläge für neue quantitative Ressourcenziele machen.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Das übergeordnete Ziel der USG-Revision ist eine auf Dauer angelegte Verbesserung der Ressourcenschonung und -effizienz, die explizit auch die 60 Prozent der Gesamt-Umweltbelastung berücksichtigt, welche die Schweiz über ihren Konsum im Ausland verursacht.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Damit bringt die USG-Revision einen Paradigma-Wechsel weg von einer eindimensionalen Umweltschutzphilosophie hin zu einem integrierten Ressourcen-Management. Es berücksichtigt sämtliche natürlichen Ressourcen – Rohstoffe, Wasser, Luft, Wald, biologische und landschaftliche Vielfalt, Boden und Ruhe, und hat ebenfalls den ganzen Lebenszyklus eines Produktes im Auge: vom Rohstoffabbau über die Produktion, den Transport, die Verteilung, den Handel, den Konsum bis hin zur Entsorgung bzw. zum Recycling des Abfalls zu neuen Rohstoffen.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Umweltpolitik soll stärker auf den schonenden Umgang mit den natürlichen Ressourcen ausgerichtet werden. Ein wichtiger Schritt in diese Richtung ist die Revision des Umweltschutzgesetzes (USG), welches der Bundesrat am 12. Februar 2014 ans Parlament überwiesen hat. Die Gesetzesrevision gilt als indirekter Gegenvorschlag zur Volksinitiative «Für eine nachhaltige und ressourceneffiziente Wirtschaft (Grüne Wirtschaft)».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Grund für die USG-Revision ist der Umstand, dass Schweiz ökologisch auf zu grossem Fuss lebt. Es gibt verschiedene Indikatoren, die darauf hinweisen. Der bekannteste von ihnen, der ökologische Fussabdruck, sagt, die Schweiz lebe fast dreimal über ihrem naturverträglichen Mass. Auch wenn dieser Indikator nicht alle wichtigen Umweltbereiche umfasst (z.B. Nuklearenergie oder Belastung von Luft und Wasser), zeigt er eindrücklich den Handlungsbedarf. Überfischung, Abholzung der Regenwälder, Klimaerwärmung sind deutliche Anzeichen.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Wenn die Schweiz Massnahmen hin zu einer Grünen Wirtschaft frühzeitig an die Hand nimmt, kann sie als Innovations- und Wissensstandort mit ihrer leistungsfähigen Exportindustrie ihre Position im Bereich der Umwelttechnologien deutlich stärken und sich einen Vorsprung verschaffen.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Vernehmlassung fand vom 27. Juni bis 30. September 2013 statt: Die Vorlage wurde breit kommentiert. Von den 148 Teilnehmern äussern sich 108 insgesamt zustimmend. Eine grosse Mehrheit der Befürwortenden fordern mehr und griffigere Bestimmungen, andere fordern den Verzicht auf einzelne Massnahmen oder deren Abschwächung. Begründet wird die Ablehnung insbesondere mit dem Argument, das heutige USG sei ausreichend für weitere Massnahmen zur Verbesserung der Ressourceneffizienz. Zudem würde die Vorlage unverhältnismässige Staatseingriffe ermöglichen, dabei aber die durch die «Kann»-Formulierungen entstehenden Folgekosten für die Wirtschaft weitgehend offen lassen.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Mit der am 12. Februar 2014 zuhanden des Parlaments verabschiedeten Revision des Umweltschutzgesetzes will der Bundesrat geeignete Rahmenbedingungen verankern, um den Konsum ökologischer zu gestalten, Stoffkreisläufe zu schliessen und um Informationen zur Ressourcenschonung und Ressourceneffizienz bereitzustellen. Die Wirkung dieser Massnahmen wird verstärkt durch die Schaffung einer Plattform zur Förderung freiwilliger Initiativen im Austausch mit Wirtschaft, Wissenschaft und Gesellschaft.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Die Vorlage enthält zudem einen gesetzlich verankerten Mechanismus, der zu einem kontinuierlichen Fortschritt beiträgt: Der Bundesrat erstattet dem Parlament regelmässig Bericht und schlägt erreichbare und messbare Ressourcenziele vor. Diese konkretisieren die allgemeinen Ziele der Ressourcenschonung und der Verbesserung der Ressourceneffizienz. Auf diese Weise kann die Schweiz die Generationenaufgabe eines Umbaus hin zu einer Grünen Wirtschaft mit einem positiven Kosten-Nutzen-Verhältnis angehen.</a:t>
            </a:r>
            <a:endParaRPr lang="de-CH" sz="1200" kern="1200" dirty="0" smtClean="0">
              <a:solidFill>
                <a:schemeClr val="tx1"/>
              </a:solidFill>
              <a:latin typeface="Times" pitchFamily="18" charset="0"/>
              <a:ea typeface="+mn-ea"/>
              <a:cs typeface="+mn-cs"/>
            </a:endParaRPr>
          </a:p>
          <a:p>
            <a:pPr>
              <a:buFont typeface="Arial" pitchFamily="34" charset="0"/>
              <a:buNone/>
              <a:defRPr/>
            </a:pPr>
            <a:endParaRPr lang="de-CH" dirty="0"/>
          </a:p>
        </p:txBody>
      </p:sp>
      <p:sp>
        <p:nvSpPr>
          <p:cNvPr id="60420" name="Foliennummernplatzhalter 3"/>
          <p:cNvSpPr>
            <a:spLocks noGrp="1"/>
          </p:cNvSpPr>
          <p:nvPr>
            <p:ph type="sldNum" sz="quarter" idx="5"/>
          </p:nvPr>
        </p:nvSpPr>
        <p:spPr>
          <a:noFill/>
        </p:spPr>
        <p:txBody>
          <a:bodyPr/>
          <a:lstStyle/>
          <a:p>
            <a:fld id="{20A093B8-624A-499D-AB7F-A48902CF282D}" type="slidenum">
              <a:rPr lang="de-CH" smtClean="0"/>
              <a:pPr/>
              <a:t>28</a:t>
            </a:fld>
            <a:endParaRPr lang="de-CH" smtClean="0"/>
          </a:p>
        </p:txBody>
      </p:sp>
    </p:spTree>
    <p:extLst>
      <p:ext uri="{BB962C8B-B14F-4D97-AF65-F5344CB8AC3E}">
        <p14:creationId xmlns:p14="http://schemas.microsoft.com/office/powerpoint/2010/main" val="104278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p:spPr>
        <p:txBody>
          <a:bodyPr/>
          <a:lstStyle/>
          <a:p>
            <a:pPr eaLnBrk="1" hangingPunct="1">
              <a:buFontTx/>
              <a:buNone/>
            </a:pPr>
            <a:r>
              <a:rPr lang="de-CH" dirty="0" smtClean="0"/>
              <a:t>Die Energie-</a:t>
            </a:r>
            <a:r>
              <a:rPr lang="de-CH" baseline="0" dirty="0" smtClean="0"/>
              <a:t> und </a:t>
            </a:r>
            <a:r>
              <a:rPr lang="de-CH" dirty="0" smtClean="0"/>
              <a:t>Klimapolitik leistet neben anderen wichtigen Politikbereichen bereits wesentliche Beiträge zur Grünen Wirtschaft.</a:t>
            </a:r>
          </a:p>
          <a:p>
            <a:pPr eaLnBrk="1" hangingPunct="1">
              <a:buFontTx/>
              <a:buNone/>
            </a:pPr>
            <a:endParaRPr lang="de-CH" dirty="0" smtClean="0"/>
          </a:p>
          <a:p>
            <a:pPr eaLnBrk="1" hangingPunct="1"/>
            <a:r>
              <a:rPr lang="de-CH" dirty="0" smtClean="0"/>
              <a:t>Die Grüne Wirtschaft ist breiter und soll noch bestehende Lücken füllen. Die Schweiz soll ihre Umweltbelastung im In- und Ausland massgeblich senken, und zwar im Hinblick auf den effizienten Einsatz aller natürlichen Ressourcen in jedem Stadium der  Wertschöpfungskette. Die grüne Wirtschaft vereint damit konzeptionell viele bestehende Politiken unter einem Dach, setzt aber auch neue Schwerpunkte, welche im Aktionsplan Grüne Wirtschaft zum Ausdruck kommen. Schlagwörter sind nachhaltiger Konsum und Kreislaufwirtschaft. </a:t>
            </a:r>
          </a:p>
          <a:p>
            <a:pPr marL="0" lvl="1">
              <a:spcAft>
                <a:spcPts val="600"/>
              </a:spcAft>
            </a:pPr>
            <a:endParaRPr lang="de-CH" sz="1600" dirty="0" smtClean="0"/>
          </a:p>
          <a:p>
            <a:pPr eaLnBrk="1" hangingPunct="1"/>
            <a:r>
              <a:rPr lang="de-CH" sz="1600" dirty="0" smtClean="0"/>
              <a:t>Mit Wirtschaft sind Unternehmen, aber auch Haushalte und die öffentliche Hand </a:t>
            </a:r>
            <a:r>
              <a:rPr lang="de-CH" sz="1600" dirty="0" err="1" smtClean="0"/>
              <a:t>mitgemeint</a:t>
            </a:r>
            <a:r>
              <a:rPr lang="de-CH" sz="1600" dirty="0" smtClean="0"/>
              <a:t>. Wirtschaft schliesst in diesem Sinn Produktion, Konsum und Handel ein.</a:t>
            </a:r>
            <a:endParaRPr lang="de-DE" sz="1600" dirty="0" smtClean="0"/>
          </a:p>
        </p:txBody>
      </p:sp>
      <p:sp>
        <p:nvSpPr>
          <p:cNvPr id="35844" name="Foliennummernplatzhalter 3"/>
          <p:cNvSpPr>
            <a:spLocks noGrp="1"/>
          </p:cNvSpPr>
          <p:nvPr>
            <p:ph type="sldNum" sz="quarter" idx="5"/>
          </p:nvPr>
        </p:nvSpPr>
        <p:spPr>
          <a:noFill/>
        </p:spPr>
        <p:txBody>
          <a:bodyPr/>
          <a:lstStyle/>
          <a:p>
            <a:fld id="{1E12FFD4-5906-44AE-A548-377B74D26DE0}" type="slidenum">
              <a:rPr lang="de-CH" smtClean="0"/>
              <a:pPr/>
              <a:t>5</a:t>
            </a:fld>
            <a:endParaRPr lang="de-CH" smtClean="0"/>
          </a:p>
        </p:txBody>
      </p:sp>
    </p:spTree>
    <p:extLst>
      <p:ext uri="{BB962C8B-B14F-4D97-AF65-F5344CB8AC3E}">
        <p14:creationId xmlns:p14="http://schemas.microsoft.com/office/powerpoint/2010/main" val="2301631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p:spPr>
        <p:txBody>
          <a:bodyPr/>
          <a:lstStyle/>
          <a:p>
            <a:endParaRPr lang="de-DE" smtClean="0"/>
          </a:p>
        </p:txBody>
      </p:sp>
      <p:sp>
        <p:nvSpPr>
          <p:cNvPr id="44036" name="Foliennummernplatzhalter 3"/>
          <p:cNvSpPr>
            <a:spLocks noGrp="1"/>
          </p:cNvSpPr>
          <p:nvPr>
            <p:ph type="sldNum" sz="quarter" idx="5"/>
          </p:nvPr>
        </p:nvSpPr>
        <p:spPr>
          <a:noFill/>
        </p:spPr>
        <p:txBody>
          <a:bodyPr/>
          <a:lstStyle/>
          <a:p>
            <a:fld id="{F1EB48FC-2B7C-4C1E-9EFB-CC781BCD12AD}" type="slidenum">
              <a:rPr lang="de-CH" smtClean="0"/>
              <a:pPr/>
              <a:t>29</a:t>
            </a:fld>
            <a:endParaRPr lang="de-CH" smtClean="0"/>
          </a:p>
        </p:txBody>
      </p:sp>
    </p:spTree>
    <p:extLst>
      <p:ext uri="{BB962C8B-B14F-4D97-AF65-F5344CB8AC3E}">
        <p14:creationId xmlns:p14="http://schemas.microsoft.com/office/powerpoint/2010/main" val="290188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pPr>
              <a:buFontTx/>
              <a:buNone/>
              <a:defRPr/>
            </a:pPr>
            <a:r>
              <a:rPr lang="de-CH" b="1" dirty="0" smtClean="0"/>
              <a:t>Warum Dialog-Plattform?</a:t>
            </a:r>
          </a:p>
          <a:p>
            <a:pPr>
              <a:defRPr/>
            </a:pPr>
            <a:r>
              <a:rPr lang="de-CH" dirty="0" smtClean="0"/>
              <a:t>Transformation zu Fussabdruck 1 bedingt </a:t>
            </a:r>
            <a:r>
              <a:rPr lang="de-CH" b="1" dirty="0" smtClean="0"/>
              <a:t>gesellschaftlichen Lernprozess</a:t>
            </a:r>
            <a:r>
              <a:rPr lang="de-CH" dirty="0" smtClean="0"/>
              <a:t> über Generationen hinweg sowie Verhaltensänderungen.</a:t>
            </a:r>
          </a:p>
          <a:p>
            <a:pPr marL="0" indent="0" eaLnBrk="1" hangingPunct="1">
              <a:buNone/>
              <a:defRPr/>
            </a:pPr>
            <a:endParaRPr lang="de-CH" sz="1000" dirty="0" smtClean="0"/>
          </a:p>
          <a:p>
            <a:pPr marL="0" indent="0" eaLnBrk="1" hangingPunct="1">
              <a:buNone/>
              <a:defRPr/>
            </a:pPr>
            <a:r>
              <a:rPr lang="de-CH" sz="1000" dirty="0" smtClean="0"/>
              <a:t>Die Plattform soll Lücken schliessen und auf bestehende Politikbereiche beim Bund (Energie- und Klimapolitik, nachhaltige Entwicklung, internationale Aktivitäten, Forschungs- und Wirtschaftspolitik) abgestimmt sein. </a:t>
            </a:r>
            <a:endParaRPr lang="de-CH" b="1" dirty="0" smtClean="0"/>
          </a:p>
          <a:p>
            <a:endParaRPr lang="de-DE" dirty="0" smtClean="0"/>
          </a:p>
        </p:txBody>
      </p:sp>
      <p:sp>
        <p:nvSpPr>
          <p:cNvPr id="45060" name="Foliennummernplatzhalter 3"/>
          <p:cNvSpPr>
            <a:spLocks noGrp="1"/>
          </p:cNvSpPr>
          <p:nvPr>
            <p:ph type="sldNum" sz="quarter" idx="5"/>
          </p:nvPr>
        </p:nvSpPr>
        <p:spPr>
          <a:noFill/>
        </p:spPr>
        <p:txBody>
          <a:bodyPr/>
          <a:lstStyle/>
          <a:p>
            <a:fld id="{337C8AF8-30FB-4DCB-84F0-2406FA0392D2}" type="slidenum">
              <a:rPr lang="de-CH" smtClean="0"/>
              <a:pPr/>
              <a:t>30</a:t>
            </a:fld>
            <a:endParaRPr lang="de-CH" smtClean="0"/>
          </a:p>
        </p:txBody>
      </p:sp>
    </p:spTree>
    <p:extLst>
      <p:ext uri="{BB962C8B-B14F-4D97-AF65-F5344CB8AC3E}">
        <p14:creationId xmlns:p14="http://schemas.microsoft.com/office/powerpoint/2010/main" val="189062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a:defRPr/>
            </a:pPr>
            <a:r>
              <a:rPr lang="de-CH" dirty="0" smtClean="0"/>
              <a:t>In der Vorlage wird vorgeschlagen, dass Verschiedene USG Artikel angepasst oder ergänzt werden um die Abfall- und Rohstoffpolitik weiter zu verbessern, das Stichwort hier ist Kreislaufwirtschaft. </a:t>
            </a:r>
          </a:p>
          <a:p>
            <a:pPr>
              <a:buFont typeface="Arial" pitchFamily="34" charset="0"/>
              <a:buChar char="•"/>
              <a:defRPr/>
            </a:pPr>
            <a:r>
              <a:rPr lang="de-CH" dirty="0" smtClean="0"/>
              <a:t> Wertvolle Rohstoffe sollen zurückgewonnen werden (z.B. Phosphor) </a:t>
            </a:r>
          </a:p>
          <a:p>
            <a:pPr>
              <a:buFont typeface="Arial" pitchFamily="34" charset="0"/>
              <a:buChar char="•"/>
              <a:defRPr/>
            </a:pPr>
            <a:r>
              <a:rPr lang="de-CH" dirty="0" smtClean="0"/>
              <a:t> Stofflich verwertbare Abfälle sollen vermehrt </a:t>
            </a:r>
            <a:r>
              <a:rPr lang="de-CH" dirty="0" err="1" smtClean="0"/>
              <a:t>recycliert</a:t>
            </a:r>
            <a:r>
              <a:rPr lang="de-CH" dirty="0" smtClean="0"/>
              <a:t> und so im wirtschaftlichen Kreislauf behalten werden (z.B. Kunststoffhohlkörper, Getränkeverpackungen), </a:t>
            </a:r>
          </a:p>
          <a:p>
            <a:pPr>
              <a:buFont typeface="Arial" pitchFamily="34" charset="0"/>
              <a:buChar char="•"/>
              <a:defRPr/>
            </a:pPr>
            <a:r>
              <a:rPr lang="de-CH" dirty="0" smtClean="0"/>
              <a:t> Die stoffliche Verwertung und die energetische Effizienz soll bei Abfallanlagen verbessert werden. </a:t>
            </a:r>
          </a:p>
          <a:p>
            <a:pPr>
              <a:buFont typeface="Arial" pitchFamily="34" charset="0"/>
              <a:buChar char="•"/>
              <a:defRPr/>
            </a:pPr>
            <a:r>
              <a:rPr lang="de-CH" dirty="0" smtClean="0"/>
              <a:t>Fachlich Zuständig für diesen Bereich ist im BAFU die Abteilung Abfall und Rohstoffe.</a:t>
            </a:r>
          </a:p>
          <a:p>
            <a:pPr eaLnBrk="1" hangingPunct="1">
              <a:defRPr/>
            </a:pPr>
            <a:endParaRPr lang="de-CH" dirty="0" smtClean="0"/>
          </a:p>
        </p:txBody>
      </p:sp>
      <p:sp>
        <p:nvSpPr>
          <p:cNvPr id="46084" name="Foliennummernplatzhalter 3"/>
          <p:cNvSpPr>
            <a:spLocks noGrp="1"/>
          </p:cNvSpPr>
          <p:nvPr>
            <p:ph type="sldNum" sz="quarter" idx="5"/>
          </p:nvPr>
        </p:nvSpPr>
        <p:spPr>
          <a:noFill/>
        </p:spPr>
        <p:txBody>
          <a:bodyPr/>
          <a:lstStyle/>
          <a:p>
            <a:fld id="{E1CAF00D-38BB-4A07-B2F0-3C9663D02F0D}" type="slidenum">
              <a:rPr lang="de-CH" smtClean="0"/>
              <a:pPr/>
              <a:t>31</a:t>
            </a:fld>
            <a:endParaRPr lang="de-CH" smtClean="0"/>
          </a:p>
        </p:txBody>
      </p:sp>
    </p:spTree>
    <p:extLst>
      <p:ext uri="{BB962C8B-B14F-4D97-AF65-F5344CB8AC3E}">
        <p14:creationId xmlns:p14="http://schemas.microsoft.com/office/powerpoint/2010/main" val="2160930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92500" lnSpcReduction="20000"/>
          </a:bodyPr>
          <a:lstStyle/>
          <a:p>
            <a:pPr>
              <a:defRPr/>
            </a:pPr>
            <a:r>
              <a:rPr lang="de-CH" dirty="0" smtClean="0"/>
              <a:t>Der Bundesrat will deshalb mit verschiedenen Massnahmen die Umweltauswirkungen von Produkten und Rohstoffen, welche die Umwelt erheblich belasten, reduzieren.</a:t>
            </a:r>
          </a:p>
          <a:p>
            <a:pPr>
              <a:defRPr/>
            </a:pPr>
            <a:r>
              <a:rPr lang="de-CH" dirty="0" smtClean="0"/>
              <a:t>So soll die Information über die Umweltbelastung von Produkten verbessert werden. Hier braucht es mehr Markttransparenz. Er will dazu den Unternehmen die Grundlagen für eine einfache und einheitliche Bewertung der Produkte zur Verfügung stellen. Vorschriften zur Kennzeichnung von Produkten sind für den Bundesrat allerdings nur im Einklang mit der EU denkbar.</a:t>
            </a:r>
          </a:p>
          <a:p>
            <a:pPr>
              <a:defRPr/>
            </a:pPr>
            <a:r>
              <a:rPr lang="de-CH" dirty="0" smtClean="0"/>
              <a:t>Das Regelungskonzept im Bereich der Konsumprodukte möchte ich am Beispiel von Palmöl erläutern: Die Schweiz importiert jährlich rund 40‘000 t rohes oder raffiniertes Palmöl. Bis 2020 sollen gegen 100 Prozent aus nachhaltiger Produktion stammen, also u.a. nicht zu Lasten von gerodeten Regenwäldern gehen. Erreicht die Wirtschaft dieses Ziel nicht auf freiwilliger Basis, und kommt auch eine Vereinbarung mit dem Bund nicht zum Ziel, so erlässt der Bundesrat als erstes eine Berichterstattungspflicht gemäss USG Art. 35e basierend auf internationalen Standards. Die Unternehmen müssen bekanntgeben, wie viel Palmöl sie verwenden und wie hoch davon der Anteil von nachhaltig produziertem Palmöl ist. Dies schafft Transparenz und erzeugt Druck. </a:t>
            </a:r>
          </a:p>
          <a:p>
            <a:pPr>
              <a:defRPr/>
            </a:pPr>
            <a:r>
              <a:rPr lang="de-CH" dirty="0" smtClean="0"/>
              <a:t>Als letztes Instrument könnte der Bundesrat dann vorschreiben, dass nur noch nachhaltig produziertes Palmöl in den Verkehr gebracht werden darf.</a:t>
            </a:r>
          </a:p>
          <a:p>
            <a:pPr>
              <a:defRPr/>
            </a:pPr>
            <a:r>
              <a:rPr lang="de-CH" dirty="0" smtClean="0"/>
              <a:t>Weiter sollen Sensibilisierungsmassnahmen umweltbewusste Konsumentscheide und Lebensweisen der Bevölkerung fördern. Zum Beispiel bei den Nahrungsmitteln, die rund einen Drittel unserer Gesamtumweltbelastung ausmachen. Rund ein Drittel dieser Nahrungsmittel werden in der Schweiz weggeworfen. Allein im Haushaltskehricht landen pro Jahr rund 250‘000 t. Gelingt es, den Anteil von Nahrungsmittelabfällen zu halbieren, reduzieren wir unseren Gesamtfussabdruck bereits um einige Prozent. Und das ohne Einbusse an Lebensqualität, einfach dadurch, dass wir wieder lernen, mit den kostbaren Lebensmitteln sorgsamer umzugehen.</a:t>
            </a:r>
          </a:p>
          <a:p>
            <a:pPr eaLnBrk="1" hangingPunct="1">
              <a:buFont typeface="Arial" pitchFamily="34" charset="0"/>
              <a:buNone/>
              <a:defRPr/>
            </a:pPr>
            <a:endParaRPr lang="de-CH" dirty="0"/>
          </a:p>
        </p:txBody>
      </p:sp>
      <p:sp>
        <p:nvSpPr>
          <p:cNvPr id="47108" name="Foliennummernplatzhalter 3"/>
          <p:cNvSpPr>
            <a:spLocks noGrp="1"/>
          </p:cNvSpPr>
          <p:nvPr>
            <p:ph type="sldNum" sz="quarter" idx="5"/>
          </p:nvPr>
        </p:nvSpPr>
        <p:spPr>
          <a:noFill/>
        </p:spPr>
        <p:txBody>
          <a:bodyPr/>
          <a:lstStyle/>
          <a:p>
            <a:fld id="{FC3E7AA7-0C26-456E-8268-9E4C5E51A81D}" type="slidenum">
              <a:rPr lang="de-CH" smtClean="0"/>
              <a:pPr/>
              <a:t>32</a:t>
            </a:fld>
            <a:endParaRPr lang="de-CH" smtClean="0"/>
          </a:p>
        </p:txBody>
      </p:sp>
    </p:spTree>
    <p:extLst>
      <p:ext uri="{BB962C8B-B14F-4D97-AF65-F5344CB8AC3E}">
        <p14:creationId xmlns:p14="http://schemas.microsoft.com/office/powerpoint/2010/main" val="310873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Der Bundesrat hat am 12. Februar 2014 die Botschaft zur Revision des Umweltschutzgesetzes und zur Volksinitiative «Für eine nachhaltige und ressourceneffiziente Wirtschaft (Grüne Wirtschaft) an das Parlament überwiesen.</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15. August 2014 fanden in der UREK-S Hearings statt. 17 Organisationen und Interessenvertreter wurden eingeladen, ihre Positionen zu Initiative und Gegenvorschlag zu präsentieren. Mit dem Ziel „Verbesserung der Ressourceneffizienz“ sind alle Vertreter einverstanden. Die Mehrheit der Wirtschaftsvertreter steht dem Gegenvorschlag aber ablehnend gegenüber, sie befürchten eine Regulierungsflut. Umwelt-, Konsumenten-, Abfallwirtschaftsvertreter und die BPUK unterstützen die Vorlage.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 September 2014 hat die UREK-S mit 8:5 Stimmen Nichteintreten auf den indirekten Gegenvorschlag entschieden. Die Volksinitiative wurde mit 9:1 bei 3 Enthaltungen zur Ablehnung empfohlen. Die notwendige Verbesserung der Ressourceneffizienz zur Senkung der Umweltbelastung ist auch für die Gegner unbestritten, sie sehen aber keinen Bedarf für neue Gesetzesbestimmungen, welche die Wirtschaft neben anderen anstehenden Geschäften zusätzlich belasten würden. Vielmehr soll weiterhin auf freiwillige Massnahmen der Wirtschaft gesetzt werden.  </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Am 18. September 2014 entschied der Ständerat mit 24:20 Stimmen auf den Gegenvorschlag „USG-Revision“ einzutreten. Mit 37 zu 3 Stimmen bei 4 Enthaltungen beschloss der Ständerat, das Geschäft gemäss Antrag Graber Konrad (CVP/LU) mit einem klaren Auftrag an die UREK-S zurückzuschicken: Der Text soll entschlackt werden und die seitens der Wirtschaft geäusserte Kritik besser berücksichtigt werden.</a:t>
            </a:r>
            <a:endParaRPr lang="de-CH" sz="1200" kern="1200" dirty="0" smtClean="0">
              <a:solidFill>
                <a:schemeClr val="tx1"/>
              </a:solidFill>
              <a:latin typeface="Times" pitchFamily="18" charset="0"/>
              <a:ea typeface="+mn-ea"/>
              <a:cs typeface="+mn-cs"/>
            </a:endParaRPr>
          </a:p>
          <a:p>
            <a:pPr marL="360363" indent="-360363" eaLnBrk="1" hangingPunct="1">
              <a:lnSpc>
                <a:spcPct val="90000"/>
              </a:lnSpc>
            </a:pPr>
            <a:endParaRPr lang="de-DE" dirty="0" smtClean="0"/>
          </a:p>
        </p:txBody>
      </p:sp>
      <p:sp>
        <p:nvSpPr>
          <p:cNvPr id="38916" name="Foliennummernplatzhalter 3"/>
          <p:cNvSpPr>
            <a:spLocks noGrp="1"/>
          </p:cNvSpPr>
          <p:nvPr>
            <p:ph type="sldNum" sz="quarter" idx="5"/>
          </p:nvPr>
        </p:nvSpPr>
        <p:spPr>
          <a:noFill/>
        </p:spPr>
        <p:txBody>
          <a:bodyPr/>
          <a:lstStyle/>
          <a:p>
            <a:fld id="{D38705C4-BEE1-49B7-9C54-697290259A4F}" type="slidenum">
              <a:rPr lang="de-CH" smtClean="0"/>
              <a:pPr/>
              <a:t>33</a:t>
            </a:fld>
            <a:endParaRPr lang="de-CH" smtClean="0"/>
          </a:p>
        </p:txBody>
      </p:sp>
    </p:spTree>
    <p:extLst>
      <p:ext uri="{BB962C8B-B14F-4D97-AF65-F5344CB8AC3E}">
        <p14:creationId xmlns:p14="http://schemas.microsoft.com/office/powerpoint/2010/main" val="3143108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p:spPr>
        <p:txBody>
          <a:bodyPr/>
          <a:lstStyle/>
          <a:p>
            <a:endParaRPr lang="de-DE" dirty="0" smtClean="0"/>
          </a:p>
        </p:txBody>
      </p:sp>
      <p:sp>
        <p:nvSpPr>
          <p:cNvPr id="48132" name="Foliennummernplatzhalter 3"/>
          <p:cNvSpPr>
            <a:spLocks noGrp="1"/>
          </p:cNvSpPr>
          <p:nvPr>
            <p:ph type="sldNum" sz="quarter" idx="5"/>
          </p:nvPr>
        </p:nvSpPr>
        <p:spPr>
          <a:noFill/>
        </p:spPr>
        <p:txBody>
          <a:bodyPr/>
          <a:lstStyle/>
          <a:p>
            <a:fld id="{0B63E8AE-CE3F-4161-9BC3-0C5FE0A5414C}" type="slidenum">
              <a:rPr lang="de-CH" smtClean="0"/>
              <a:pPr/>
              <a:t>34</a:t>
            </a:fld>
            <a:endParaRPr lang="de-CH" smtClean="0"/>
          </a:p>
        </p:txBody>
      </p:sp>
    </p:spTree>
    <p:extLst>
      <p:ext uri="{BB962C8B-B14F-4D97-AF65-F5344CB8AC3E}">
        <p14:creationId xmlns:p14="http://schemas.microsoft.com/office/powerpoint/2010/main" val="90229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sz="1200" kern="1200" smtClean="0">
                <a:solidFill>
                  <a:schemeClr val="tx1"/>
                </a:solidFill>
                <a:latin typeface="Times" pitchFamily="18" charset="0"/>
                <a:ea typeface="+mn-ea"/>
                <a:cs typeface="+mn-cs"/>
              </a:rPr>
              <a:t>Die Menschheit wirtschaftet und konsumiert heute so, als hätte sie einen zweiten Planeten in Reserve. Mit einem Wert nahe bei 2.7 ha/Person liegt der ökologische Fussabdruck der Menschheit bereits heute fast 50 Prozent über dem umweltverträglichen Mass, d.h. die Menschheit verbraucht heute bereit 1.5 Erden</a:t>
            </a:r>
            <a:r>
              <a:rPr lang="de-CH" sz="1200" kern="1200" dirty="0" smtClean="0">
                <a:solidFill>
                  <a:schemeClr val="tx1"/>
                </a:solidFill>
                <a:latin typeface="Times" pitchFamily="18" charset="0"/>
                <a:ea typeface="+mn-ea"/>
                <a:cs typeface="+mn-cs"/>
              </a:rPr>
              <a:t>.</a:t>
            </a:r>
            <a:r>
              <a:rPr lang="de-CH" sz="1200" kern="1200" baseline="0" dirty="0" smtClean="0">
                <a:solidFill>
                  <a:schemeClr val="tx1"/>
                </a:solidFill>
                <a:latin typeface="Times" pitchFamily="18" charset="0"/>
                <a:ea typeface="+mn-ea"/>
                <a:cs typeface="+mn-cs"/>
              </a:rPr>
              <a:t> </a:t>
            </a:r>
            <a:r>
              <a:rPr lang="x-none" sz="1200" kern="1200" smtClean="0">
                <a:solidFill>
                  <a:schemeClr val="tx1"/>
                </a:solidFill>
                <a:latin typeface="Times" pitchFamily="18" charset="0"/>
                <a:ea typeface="+mn-ea"/>
                <a:cs typeface="+mn-cs"/>
              </a:rPr>
              <a:t>Würden weltweit alle so viele natürliche Ressourcen verbrauchen wie die Schweizer Bevölkerung, wären sogar knapp 3 Erden notwendig. Seit den 1980er Jahren wirtschaften wir ökologisch gesehen defizitär. Mit anderen Worten: Wir leben über dem naturverträglichen Mass. </a:t>
            </a:r>
            <a:endParaRPr lang="de-CH" sz="1200" kern="1200" dirty="0" smtClean="0">
              <a:solidFill>
                <a:schemeClr val="tx1"/>
              </a:solidFill>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latin typeface="Times" pitchFamily="18" charset="0"/>
              <a:ea typeface="+mn-ea"/>
              <a:cs typeface="+mn-cs"/>
            </a:endParaRPr>
          </a:p>
          <a:p>
            <a:endParaRPr lang="de-DE" dirty="0" smtClean="0"/>
          </a:p>
        </p:txBody>
      </p:sp>
      <p:sp>
        <p:nvSpPr>
          <p:cNvPr id="32772" name="Foliennummernplatzhalter 3"/>
          <p:cNvSpPr>
            <a:spLocks noGrp="1"/>
          </p:cNvSpPr>
          <p:nvPr>
            <p:ph type="sldNum" sz="quarter" idx="5"/>
          </p:nvPr>
        </p:nvSpPr>
        <p:spPr>
          <a:noFill/>
        </p:spPr>
        <p:txBody>
          <a:bodyPr/>
          <a:lstStyle/>
          <a:p>
            <a:fld id="{DA47AB12-AA8C-45CC-BFF2-5396D42BE1CF}" type="slidenum">
              <a:rPr lang="de-CH" smtClean="0"/>
              <a:pPr/>
              <a:t>7</a:t>
            </a:fld>
            <a:endParaRPr lang="de-CH" smtClean="0"/>
          </a:p>
        </p:txBody>
      </p:sp>
    </p:spTree>
    <p:extLst>
      <p:ext uri="{BB962C8B-B14F-4D97-AF65-F5344CB8AC3E}">
        <p14:creationId xmlns:p14="http://schemas.microsoft.com/office/powerpoint/2010/main" val="10113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pPr eaLnBrk="1" hangingPunct="1"/>
            <a:r>
              <a:rPr lang="de-DE" sz="1200" dirty="0" smtClean="0"/>
              <a:t>Wir haben gesehen: unsere Produktion müsste 3 Effizienter werden oder unser Konsumverhalten 3mal ressourcenschonender, bzw. eine Kombination daraus.</a:t>
            </a:r>
          </a:p>
          <a:p>
            <a:pPr eaLnBrk="1" hangingPunct="1"/>
            <a:r>
              <a:rPr lang="de-DE" sz="1200" dirty="0" smtClean="0"/>
              <a:t>=&gt; Kommt dazu: Dies ist eine Statische Betrachtung </a:t>
            </a:r>
            <a:r>
              <a:rPr lang="de-DE" sz="1200" dirty="0" smtClean="0">
                <a:sym typeface="Wingdings" pitchFamily="2" charset="2"/>
              </a:rPr>
              <a:t> Dynamisch wäre die nötige Reduktion noch krasser</a:t>
            </a:r>
          </a:p>
          <a:p>
            <a:r>
              <a:rPr lang="de-CH" sz="1200" dirty="0" smtClean="0"/>
              <a:t>=&gt; Der Druck auf die natürlichen Ressourcen wird durch das globale Bevölkerungs- und Wirtschaftswachstum voraussichtlich weiter zunehmen: 9 Milliarden Menschen bis 2050 – heute sind es über 7 Milliarden - und eine Vervielfachung des Wirtschaftsvolumens in der gleichen Zeitspanne wird gemäss den Prognosen erwartet.</a:t>
            </a:r>
          </a:p>
          <a:p>
            <a:r>
              <a:rPr lang="de-CH" sz="1200" dirty="0" smtClean="0"/>
              <a:t>=&gt; Dies macht klar: Wir müssen es schaffen, mit massiv tieferem Ressourcenverbrauch deutlich mehr Menschen eine hohe Lebensqualität zu ermöglichen. </a:t>
            </a:r>
          </a:p>
        </p:txBody>
      </p:sp>
      <p:sp>
        <p:nvSpPr>
          <p:cNvPr id="33796" name="Foliennummernplatzhalter 3"/>
          <p:cNvSpPr>
            <a:spLocks noGrp="1"/>
          </p:cNvSpPr>
          <p:nvPr>
            <p:ph type="sldNum" sz="quarter" idx="5"/>
          </p:nvPr>
        </p:nvSpPr>
        <p:spPr>
          <a:noFill/>
        </p:spPr>
        <p:txBody>
          <a:bodyPr/>
          <a:lstStyle/>
          <a:p>
            <a:fld id="{AA166466-0683-4A89-8209-0DF6EFFC4D1E}" type="slidenum">
              <a:rPr lang="de-CH" smtClean="0"/>
              <a:pPr/>
              <a:t>8</a:t>
            </a:fld>
            <a:endParaRPr lang="de-CH" smtClean="0"/>
          </a:p>
        </p:txBody>
      </p:sp>
    </p:spTree>
    <p:extLst>
      <p:ext uri="{BB962C8B-B14F-4D97-AF65-F5344CB8AC3E}">
        <p14:creationId xmlns:p14="http://schemas.microsoft.com/office/powerpoint/2010/main" val="112204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dirty="0" smtClean="0"/>
              <a:t>Es gibt inzwischen verschiedene Studien und Methoden welche die heutige Übernutzung der natürlichen Ressourcen aufzeigen; beliebt bei uns dazu ist die Darstellung von Rockström, welche zeigt dass global die Belastungsgrenzen des Planeten bei der Biodiversität, Stickstoff und Klimawandel bereits überschritten werden.</a:t>
            </a:r>
          </a:p>
          <a:p>
            <a:endParaRPr lang="de-CH" sz="1200" kern="1200" dirty="0" smtClean="0">
              <a:solidFill>
                <a:schemeClr val="tx1"/>
              </a:solidFill>
              <a:latin typeface="Times" pitchFamily="18" charset="0"/>
              <a:ea typeface="+mn-ea"/>
              <a:cs typeface="+mn-cs"/>
            </a:endParaRPr>
          </a:p>
          <a:p>
            <a:r>
              <a:rPr lang="de-CH" sz="1200" kern="1200" dirty="0" smtClean="0">
                <a:solidFill>
                  <a:schemeClr val="tx1"/>
                </a:solidFill>
                <a:latin typeface="Times" pitchFamily="18" charset="0"/>
                <a:ea typeface="+mn-ea"/>
                <a:cs typeface="+mn-cs"/>
              </a:rPr>
              <a:t>Unter der Leitung von Johan Rockström, hat ein 28-köpfiges Wissenschaftlerteam die sogenannten „Planetary </a:t>
            </a:r>
            <a:r>
              <a:rPr lang="de-CH" sz="1200" kern="1200" dirty="0" err="1" smtClean="0">
                <a:solidFill>
                  <a:schemeClr val="tx1"/>
                </a:solidFill>
                <a:latin typeface="Times" pitchFamily="18" charset="0"/>
                <a:ea typeface="+mn-ea"/>
                <a:cs typeface="+mn-cs"/>
              </a:rPr>
              <a:t>Boundaries</a:t>
            </a:r>
            <a:r>
              <a:rPr lang="de-CH" sz="1200" kern="1200" dirty="0" smtClean="0">
                <a:solidFill>
                  <a:schemeClr val="tx1"/>
                </a:solidFill>
                <a:latin typeface="Times" pitchFamily="18" charset="0"/>
                <a:ea typeface="+mn-ea"/>
                <a:cs typeface="+mn-cs"/>
              </a:rPr>
              <a:t>“ festgelegt – also die ökologischen Grenzen für die wichtigsten Umweltsysteme: Klimawandel, </a:t>
            </a:r>
            <a:r>
              <a:rPr lang="de-CH" sz="1200" kern="1200" dirty="0" err="1" smtClean="0">
                <a:solidFill>
                  <a:schemeClr val="tx1"/>
                </a:solidFill>
                <a:latin typeface="Times" pitchFamily="18" charset="0"/>
                <a:ea typeface="+mn-ea"/>
                <a:cs typeface="+mn-cs"/>
              </a:rPr>
              <a:t>Biodiversitätsverlust</a:t>
            </a:r>
            <a:r>
              <a:rPr lang="de-CH" sz="1200" kern="1200" dirty="0" smtClean="0">
                <a:solidFill>
                  <a:schemeClr val="tx1"/>
                </a:solidFill>
                <a:latin typeface="Times" pitchFamily="18" charset="0"/>
                <a:ea typeface="+mn-ea"/>
                <a:cs typeface="+mn-cs"/>
              </a:rPr>
              <a:t>, Versauerung der Ozeane etc. – und wo wir diese bereits überschritten haben.</a:t>
            </a:r>
          </a:p>
          <a:p>
            <a:r>
              <a:rPr lang="en-US" sz="1200" kern="1200" dirty="0" smtClean="0">
                <a:solidFill>
                  <a:schemeClr val="tx1"/>
                </a:solidFill>
                <a:latin typeface="Times" pitchFamily="18" charset="0"/>
                <a:ea typeface="+mn-ea"/>
                <a:cs typeface="+mn-cs"/>
              </a:rPr>
              <a:t>In 2009, a group of 29 internationally renowned scientists </a:t>
            </a:r>
            <a:r>
              <a:rPr lang="x-none" sz="1200" kern="1200" smtClean="0">
                <a:solidFill>
                  <a:schemeClr val="tx1"/>
                </a:solidFill>
                <a:latin typeface="Times" pitchFamily="18" charset="0"/>
                <a:ea typeface="+mn-ea"/>
                <a:cs typeface="+mn-cs"/>
              </a:rPr>
              <a:t>around the Swedish researcher Prof. Rockström have identified boundaries for nine Earth system processes, such as Climate change</a:t>
            </a:r>
            <a:r>
              <a:rPr lang="en-GB" sz="1200" kern="1200" dirty="0" smtClean="0">
                <a:solidFill>
                  <a:schemeClr val="tx1"/>
                </a:solidFill>
                <a:latin typeface="Times" pitchFamily="18" charset="0"/>
                <a:ea typeface="+mn-ea"/>
                <a:cs typeface="+mn-cs"/>
              </a:rPr>
              <a:t>, </a:t>
            </a:r>
            <a:r>
              <a:rPr lang="x-none" sz="1200" kern="1200" smtClean="0">
                <a:solidFill>
                  <a:schemeClr val="tx1"/>
                </a:solidFill>
                <a:latin typeface="Times" pitchFamily="18" charset="0"/>
                <a:ea typeface="+mn-ea"/>
                <a:cs typeface="+mn-cs"/>
              </a:rPr>
              <a:t>Biodiversity loss</a:t>
            </a:r>
            <a:r>
              <a:rPr lang="en-GB" sz="1200" kern="1200" dirty="0" smtClean="0">
                <a:solidFill>
                  <a:schemeClr val="tx1"/>
                </a:solidFill>
                <a:latin typeface="Times" pitchFamily="18" charset="0"/>
                <a:ea typeface="+mn-ea"/>
                <a:cs typeface="+mn-cs"/>
              </a:rPr>
              <a:t>, </a:t>
            </a:r>
            <a:r>
              <a:rPr lang="x-none" sz="1200" kern="1200" smtClean="0">
                <a:solidFill>
                  <a:schemeClr val="tx1"/>
                </a:solidFill>
                <a:latin typeface="Times" pitchFamily="18" charset="0"/>
                <a:ea typeface="+mn-ea"/>
                <a:cs typeface="+mn-cs"/>
              </a:rPr>
              <a:t>or the Nitrogen cycle</a:t>
            </a:r>
            <a:r>
              <a:rPr lang="en-GB" sz="1200" kern="1200" dirty="0" smtClean="0">
                <a:solidFill>
                  <a:schemeClr val="tx1"/>
                </a:solidFill>
                <a:latin typeface="Times" pitchFamily="18" charset="0"/>
                <a:ea typeface="+mn-ea"/>
                <a:cs typeface="+mn-cs"/>
              </a:rPr>
              <a: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Transgressing one of these boundaries means that we leave a save operating space for humanity. It‘s interesting to see that the human race has prospered so far only in the comparably short part of Earth‘s history when some parameters of the Earth systems have remained within certain limits, - coloured green in the picture. Now consumption in the so-called developed countries, such as the US or Switzerland is causing severe stress on several of these parameters. On the picture you see that we have already left the save space, when it comes to climate change, biodiversity and nitrogen, and we are closed to it in the case of phosphorus and ocean acidification. This would not be dramatic, if we had some more planets available. Unfortunately we have just this 1 Earth available for human kind.</a:t>
            </a:r>
            <a:endParaRPr lang="de-CH" sz="1200" kern="1200" dirty="0" smtClean="0">
              <a:solidFill>
                <a:schemeClr val="tx1"/>
              </a:solidFill>
              <a:latin typeface="Times" pitchFamily="18" charset="0"/>
              <a:ea typeface="+mn-ea"/>
              <a:cs typeface="+mn-cs"/>
            </a:endParaRPr>
          </a:p>
          <a:p>
            <a:pPr>
              <a:defRPr/>
            </a:pPr>
            <a:endParaRPr lang="de-CH" dirty="0"/>
          </a:p>
        </p:txBody>
      </p:sp>
      <p:sp>
        <p:nvSpPr>
          <p:cNvPr id="46084" name="Foliennummernplatzhalter 3"/>
          <p:cNvSpPr>
            <a:spLocks noGrp="1"/>
          </p:cNvSpPr>
          <p:nvPr>
            <p:ph type="sldNum" sz="quarter" idx="5"/>
          </p:nvPr>
        </p:nvSpPr>
        <p:spPr>
          <a:noFill/>
        </p:spPr>
        <p:txBody>
          <a:bodyPr/>
          <a:lstStyle/>
          <a:p>
            <a:fld id="{7A8C15F1-1F4A-4151-9847-58D981820EEB}" type="slidenum">
              <a:rPr lang="de-CH" smtClean="0"/>
              <a:pPr/>
              <a:t>9</a:t>
            </a:fld>
            <a:endParaRPr lang="de-CH" smtClean="0"/>
          </a:p>
        </p:txBody>
      </p:sp>
    </p:spTree>
    <p:extLst>
      <p:ext uri="{BB962C8B-B14F-4D97-AF65-F5344CB8AC3E}">
        <p14:creationId xmlns:p14="http://schemas.microsoft.com/office/powerpoint/2010/main" val="210233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 Auto:</a:t>
            </a:r>
            <a:r>
              <a:rPr lang="de-CH" baseline="0" dirty="0" smtClean="0"/>
              <a:t> Bei sinkendem Benzinverbrauch wird der Umweltanteil der Herstellung immer wichtiger.</a:t>
            </a:r>
            <a:endParaRPr lang="de-CH" dirty="0"/>
          </a:p>
        </p:txBody>
      </p:sp>
      <p:sp>
        <p:nvSpPr>
          <p:cNvPr id="4" name="Foliennummernplatzhalter 3"/>
          <p:cNvSpPr>
            <a:spLocks noGrp="1"/>
          </p:cNvSpPr>
          <p:nvPr>
            <p:ph type="sldNum" sz="quarter" idx="10"/>
          </p:nvPr>
        </p:nvSpPr>
        <p:spPr/>
        <p:txBody>
          <a:bodyPr/>
          <a:lstStyle/>
          <a:p>
            <a:pPr>
              <a:defRPr/>
            </a:pPr>
            <a:fld id="{9088A32B-0FF1-4EBE-A9A1-E8025EFCFE35}" type="slidenum">
              <a:rPr lang="de-CH" smtClean="0"/>
              <a:pPr>
                <a:defRPr/>
              </a:pPr>
              <a:t>10</a:t>
            </a:fld>
            <a:endParaRPr lang="de-CH"/>
          </a:p>
        </p:txBody>
      </p:sp>
    </p:spTree>
    <p:extLst>
      <p:ext uri="{BB962C8B-B14F-4D97-AF65-F5344CB8AC3E}">
        <p14:creationId xmlns:p14="http://schemas.microsoft.com/office/powerpoint/2010/main" val="134569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p:spPr>
        <p:txBody>
          <a:bodyPr/>
          <a:lstStyle/>
          <a:p>
            <a:r>
              <a:rPr lang="x-none" sz="1200" kern="1200" smtClean="0">
                <a:solidFill>
                  <a:schemeClr val="tx1"/>
                </a:solidFill>
                <a:latin typeface="Times" pitchFamily="18" charset="0"/>
                <a:ea typeface="+mn-ea"/>
                <a:cs typeface="+mn-cs"/>
              </a:rPr>
              <a:t>Die Analyse der Emissionen und des Ressourcenverbrauchs über den gesamten Lebenszyklus der konsumierten Güter bestätigt den Befund ähnlicher Studien aus anderen Ländern: Die ökologisch relevantesten Konsumbereiche sind Ernährung (28%), Wohnen (28%) und Mobilität (12%).</a:t>
            </a:r>
            <a:endParaRPr lang="de-CH" sz="1200" kern="1200" dirty="0" smtClean="0">
              <a:solidFill>
                <a:schemeClr val="tx1"/>
              </a:solidFill>
              <a:latin typeface="Times" pitchFamily="18" charset="0"/>
              <a:ea typeface="+mn-ea"/>
              <a:cs typeface="+mn-cs"/>
            </a:endParaRPr>
          </a:p>
          <a:p>
            <a:endParaRPr lang="de-CH" sz="1200" kern="1200" dirty="0" smtClean="0">
              <a:solidFill>
                <a:schemeClr val="tx1"/>
              </a:solidFill>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t>Über 60% der durch unseren Konsum verursachten Umweltbelastung fällt im Ausland an, da wir ganz viele Produkte und Rohstoffe importieren und die eigentliche Umweltbelastung nicht in der Schweiz anfällt: denken wir nur an den Kakao aus Ghana im Schweizer </a:t>
            </a:r>
            <a:r>
              <a:rPr lang="de-DE" sz="1200" dirty="0" err="1" smtClean="0"/>
              <a:t>Schoggi</a:t>
            </a:r>
            <a:r>
              <a:rPr lang="de-DE" sz="1200" dirty="0" smtClean="0"/>
              <a:t>, das Soja-Futter aus Brasilien im Schweizer Fleisch, das Gold aus China im Ring vom Schweizer Goldschmied.</a:t>
            </a:r>
          </a:p>
          <a:p>
            <a:endParaRPr lang="de-CH" sz="1200" kern="1200" dirty="0" smtClean="0">
              <a:solidFill>
                <a:schemeClr val="tx1"/>
              </a:solidFill>
              <a:latin typeface="Times" pitchFamily="18" charset="0"/>
              <a:ea typeface="+mn-ea"/>
              <a:cs typeface="+mn-cs"/>
            </a:endParaRPr>
          </a:p>
          <a:p>
            <a:endParaRPr lang="de-DE" dirty="0" smtClean="0"/>
          </a:p>
        </p:txBody>
      </p:sp>
      <p:sp>
        <p:nvSpPr>
          <p:cNvPr id="34820" name="Foliennummernplatzhalter 3"/>
          <p:cNvSpPr>
            <a:spLocks noGrp="1"/>
          </p:cNvSpPr>
          <p:nvPr>
            <p:ph type="sldNum" sz="quarter" idx="5"/>
          </p:nvPr>
        </p:nvSpPr>
        <p:spPr>
          <a:noFill/>
        </p:spPr>
        <p:txBody>
          <a:bodyPr/>
          <a:lstStyle/>
          <a:p>
            <a:fld id="{1BFB7D39-7DFE-4FF6-ACDA-9F8F7A83FC4B}" type="slidenum">
              <a:rPr lang="de-CH" smtClean="0"/>
              <a:pPr/>
              <a:t>11</a:t>
            </a:fld>
            <a:endParaRPr lang="de-CH" smtClean="0"/>
          </a:p>
        </p:txBody>
      </p:sp>
    </p:spTree>
    <p:extLst>
      <p:ext uri="{BB962C8B-B14F-4D97-AF65-F5344CB8AC3E}">
        <p14:creationId xmlns:p14="http://schemas.microsoft.com/office/powerpoint/2010/main" val="66858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x-none" sz="1200" b="1" kern="1200" smtClean="0">
                <a:solidFill>
                  <a:schemeClr val="tx1"/>
                </a:solidFill>
                <a:latin typeface="Times" pitchFamily="18" charset="0"/>
                <a:ea typeface="+mn-ea"/>
                <a:cs typeface="+mn-cs"/>
              </a:rPr>
              <a:t>Angepasste Auszüge von Redetext aus Rede Guyjang (Putting a Wedge between Economic Growth and the Environmental Footprint)</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When I present our government‘s plans for a Green Economy, people often ask me if we don‘t have to make a choice between economic growth and a healthy environment. I am convinced that the choice we have to make is a very different one: It‘s the choice between growth within the limits of the ecological systems and growth just for a very short time.</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Consumption in developed countries such as Switzerland is causing severe stress on several natural resources.</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Many people, when they think of Switzerland, high mountains with clean rivers  and a clear air  come to their minds. They may think of banking and watches and prosperity. What they might not think is, that Swiss consumers have consumed - for decades now - more natural resources than are globally available.</a:t>
            </a:r>
            <a:endParaRPr lang="de-CH" sz="1200" kern="1200" dirty="0" smtClean="0">
              <a:solidFill>
                <a:schemeClr val="tx1"/>
              </a:solidFill>
              <a:latin typeface="Times" pitchFamily="18" charset="0"/>
              <a:ea typeface="+mn-ea"/>
              <a:cs typeface="+mn-cs"/>
            </a:endParaRPr>
          </a:p>
          <a:p>
            <a:r>
              <a:rPr lang="x-none" sz="1200" kern="1200" smtClean="0">
                <a:solidFill>
                  <a:schemeClr val="tx1"/>
                </a:solidFill>
                <a:latin typeface="Times" pitchFamily="18" charset="0"/>
                <a:ea typeface="+mn-ea"/>
                <a:cs typeface="+mn-cs"/>
              </a:rPr>
              <a:t>And here‘s a fact that we cannot deny: When we look at data, we see that for most countries, when their GDP grows, their ecological footprint tends to grow almost at the same rate. The big question is now: Is this positive relationship between resource use and welfare a law of nature? It is absolutely necessary that we put a wedge between economic growth and our environmental footprint. Is it possible to obtain economic growth without rising pollution? Many people doubt on it. But we have no other choice. It‘s clear that a wedge between growth and footprint is necessary. But how can we make it possible? There are four approaches we need  in order to make the wedge real: innovative technology, societal innovation, a way to finance the necessary efforts and an enabling regulatory framework.</a:t>
            </a:r>
            <a:endParaRPr lang="de-CH" sz="1200" kern="1200" dirty="0">
              <a:solidFill>
                <a:schemeClr val="tx1"/>
              </a:solidFill>
              <a:latin typeface="Times"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9088A32B-0FF1-4EBE-A9A1-E8025EFCFE35}" type="slidenum">
              <a:rPr lang="de-CH" smtClean="0"/>
              <a:pPr>
                <a:defRPr/>
              </a:pPr>
              <a:t>12</a:t>
            </a:fld>
            <a:endParaRPr lang="de-CH"/>
          </a:p>
        </p:txBody>
      </p:sp>
    </p:spTree>
    <p:extLst>
      <p:ext uri="{BB962C8B-B14F-4D97-AF65-F5344CB8AC3E}">
        <p14:creationId xmlns:p14="http://schemas.microsoft.com/office/powerpoint/2010/main" val="171564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a:buFont typeface="Arial" pitchFamily="34" charset="0"/>
              <a:buChar char="•"/>
            </a:pPr>
            <a:r>
              <a:rPr lang="en-US" sz="1200" b="0" i="0" dirty="0" smtClean="0"/>
              <a:t>“Better Growth, Better Climate: the New Climate Economy report” (2014) </a:t>
            </a:r>
            <a:r>
              <a:rPr lang="en-US" sz="1200" b="0" i="0" dirty="0" err="1" smtClean="0"/>
              <a:t>identifiziert</a:t>
            </a:r>
            <a:r>
              <a:rPr lang="en-US" sz="1200" b="0" i="0" dirty="0" smtClean="0"/>
              <a:t>:</a:t>
            </a:r>
          </a:p>
          <a:p>
            <a:r>
              <a:rPr lang="de-CH" sz="1200" b="1" kern="1200" dirty="0" smtClean="0">
                <a:solidFill>
                  <a:schemeClr val="tx1"/>
                </a:solidFill>
                <a:latin typeface="Times" pitchFamily="18" charset="0"/>
                <a:ea typeface="+mn-ea"/>
                <a:cs typeface="+mn-cs"/>
              </a:rPr>
              <a:t>Chancen</a:t>
            </a:r>
            <a:r>
              <a:rPr lang="de-CH" sz="1200" b="1" kern="1200" baseline="0" dirty="0" smtClean="0">
                <a:solidFill>
                  <a:schemeClr val="tx1"/>
                </a:solidFill>
                <a:latin typeface="Times" pitchFamily="18" charset="0"/>
                <a:ea typeface="+mn-ea"/>
                <a:cs typeface="+mn-cs"/>
              </a:rPr>
              <a:t> in </a:t>
            </a:r>
            <a:r>
              <a:rPr lang="de-CH" sz="1200" b="1" kern="1200" dirty="0" smtClean="0">
                <a:solidFill>
                  <a:schemeClr val="tx1"/>
                </a:solidFill>
                <a:latin typeface="Times" pitchFamily="18" charset="0"/>
                <a:ea typeface="+mn-ea"/>
                <a:cs typeface="+mn-cs"/>
              </a:rPr>
              <a:t>3 Wirtschaftsbereiche: </a:t>
            </a:r>
            <a:r>
              <a:rPr lang="de-CH" sz="1200" kern="1200" dirty="0" smtClean="0">
                <a:solidFill>
                  <a:schemeClr val="tx1"/>
                </a:solidFill>
                <a:latin typeface="Times" pitchFamily="18" charset="0"/>
                <a:ea typeface="+mn-ea"/>
                <a:cs typeface="+mn-cs"/>
              </a:rPr>
              <a:t>Cities - Land </a:t>
            </a:r>
            <a:r>
              <a:rPr lang="de-CH" sz="1200" kern="1200" dirty="0" err="1" smtClean="0">
                <a:solidFill>
                  <a:schemeClr val="tx1"/>
                </a:solidFill>
                <a:latin typeface="Times" pitchFamily="18" charset="0"/>
                <a:ea typeface="+mn-ea"/>
                <a:cs typeface="+mn-cs"/>
              </a:rPr>
              <a:t>use</a:t>
            </a:r>
            <a:r>
              <a:rPr lang="de-CH" sz="1200" kern="1200" dirty="0" smtClean="0">
                <a:solidFill>
                  <a:schemeClr val="tx1"/>
                </a:solidFill>
                <a:latin typeface="Times" pitchFamily="18" charset="0"/>
                <a:ea typeface="+mn-ea"/>
                <a:cs typeface="+mn-cs"/>
              </a:rPr>
              <a:t> – </a:t>
            </a:r>
            <a:r>
              <a:rPr lang="de-CH" sz="1200" kern="1200" dirty="0" err="1" smtClean="0">
                <a:solidFill>
                  <a:schemeClr val="tx1"/>
                </a:solidFill>
                <a:latin typeface="Times" pitchFamily="18" charset="0"/>
                <a:ea typeface="+mn-ea"/>
                <a:cs typeface="+mn-cs"/>
              </a:rPr>
              <a:t>Energy</a:t>
            </a:r>
            <a:r>
              <a:rPr lang="de-CH" sz="1200" kern="1200" dirty="0" smtClean="0">
                <a:solidFill>
                  <a:schemeClr val="tx1"/>
                </a:solidFill>
                <a:latin typeface="Times" pitchFamily="18" charset="0"/>
                <a:ea typeface="+mn-ea"/>
                <a:cs typeface="+mn-cs"/>
              </a:rPr>
              <a:t> </a:t>
            </a:r>
            <a:endParaRPr lang="en-US" sz="1200" kern="1200" dirty="0" smtClean="0">
              <a:solidFill>
                <a:schemeClr val="tx1"/>
              </a:solidFill>
              <a:latin typeface="Times" pitchFamily="18" charset="0"/>
              <a:ea typeface="+mn-ea"/>
              <a:cs typeface="+mn-cs"/>
            </a:endParaRPr>
          </a:p>
          <a:p>
            <a:r>
              <a:rPr lang="de-CH" sz="1200" b="1" kern="1200" dirty="0" smtClean="0">
                <a:solidFill>
                  <a:schemeClr val="tx1"/>
                </a:solidFill>
                <a:latin typeface="Times" pitchFamily="18" charset="0"/>
                <a:ea typeface="+mn-ea"/>
                <a:cs typeface="+mn-cs"/>
              </a:rPr>
              <a:t>3 Transformationsdrivers: </a:t>
            </a:r>
            <a:r>
              <a:rPr lang="de-CH" sz="1200" kern="1200" dirty="0" smtClean="0">
                <a:solidFill>
                  <a:schemeClr val="tx1"/>
                </a:solidFill>
                <a:latin typeface="Times" pitchFamily="18" charset="0"/>
                <a:ea typeface="+mn-ea"/>
                <a:cs typeface="+mn-cs"/>
              </a:rPr>
              <a:t>Ressourceneffizienz - Investitionen in Infrastruktur – Innovation</a:t>
            </a:r>
          </a:p>
          <a:p>
            <a:r>
              <a:rPr lang="de-CH" sz="1200" b="1" kern="1200" dirty="0" smtClean="0">
                <a:solidFill>
                  <a:schemeClr val="tx1"/>
                </a:solidFill>
                <a:latin typeface="Times" pitchFamily="18" charset="0"/>
                <a:ea typeface="+mn-ea"/>
                <a:cs typeface="+mn-cs"/>
              </a:rPr>
              <a:t>10 Empfehlungen</a:t>
            </a:r>
            <a:r>
              <a:rPr lang="de-CH" sz="1200" b="1" kern="1200" baseline="0" dirty="0" smtClean="0">
                <a:solidFill>
                  <a:schemeClr val="tx1"/>
                </a:solidFill>
                <a:latin typeface="Times" pitchFamily="18" charset="0"/>
                <a:ea typeface="+mn-ea"/>
                <a:cs typeface="+mn-cs"/>
              </a:rPr>
              <a:t> </a:t>
            </a:r>
            <a:r>
              <a:rPr lang="de-CH" sz="1200" b="0" kern="1200" baseline="0" dirty="0" smtClean="0">
                <a:solidFill>
                  <a:schemeClr val="tx1"/>
                </a:solidFill>
                <a:latin typeface="Times" pitchFamily="18" charset="0"/>
                <a:ea typeface="+mn-ea"/>
                <a:cs typeface="+mn-cs"/>
              </a:rPr>
              <a:t>(</a:t>
            </a:r>
            <a:r>
              <a:rPr lang="de-CH" sz="1200" b="0" kern="1200" dirty="0" smtClean="0">
                <a:solidFill>
                  <a:schemeClr val="tx1"/>
                </a:solidFill>
                <a:latin typeface="Times" pitchFamily="18" charset="0"/>
                <a:ea typeface="+mn-ea"/>
                <a:cs typeface="+mn-cs"/>
              </a:rPr>
              <a:t>Aufnahme des Themas „Klima“ in zentrale wirtschaftliche Entscheidungsprozesse;</a:t>
            </a:r>
            <a:r>
              <a:rPr lang="de-CH" sz="1200" b="0" kern="1200" baseline="0" dirty="0" smtClean="0">
                <a:solidFill>
                  <a:schemeClr val="tx1"/>
                </a:solidFill>
                <a:latin typeface="Times" pitchFamily="18" charset="0"/>
                <a:ea typeface="+mn-ea"/>
                <a:cs typeface="+mn-cs"/>
              </a:rPr>
              <a:t> </a:t>
            </a:r>
            <a:r>
              <a:rPr lang="de-CH" sz="1200" b="0" kern="1200" dirty="0" smtClean="0">
                <a:solidFill>
                  <a:schemeClr val="tx1"/>
                </a:solidFill>
                <a:latin typeface="Times" pitchFamily="18" charset="0"/>
                <a:ea typeface="+mn-ea"/>
                <a:cs typeface="+mn-cs"/>
              </a:rPr>
              <a:t>Abschluss eines internationalen Klimaabkommen;</a:t>
            </a:r>
            <a:r>
              <a:rPr lang="de-CH" sz="1200" b="0" kern="1200" baseline="0" dirty="0" smtClean="0">
                <a:solidFill>
                  <a:schemeClr val="tx1"/>
                </a:solidFill>
                <a:latin typeface="Times" pitchFamily="18" charset="0"/>
                <a:ea typeface="+mn-ea"/>
                <a:cs typeface="+mn-cs"/>
              </a:rPr>
              <a:t> </a:t>
            </a:r>
            <a:r>
              <a:rPr lang="de-CH" sz="1200" b="0" kern="1200" dirty="0" smtClean="0">
                <a:solidFill>
                  <a:schemeClr val="tx1"/>
                </a:solidFill>
                <a:latin typeface="Times" pitchFamily="18" charset="0"/>
                <a:ea typeface="+mn-ea"/>
                <a:cs typeface="+mn-cs"/>
              </a:rPr>
              <a:t>Abbau der Subventionen für fossile Brennstoffe;</a:t>
            </a:r>
            <a:r>
              <a:rPr lang="de-CH" sz="1200" b="0" kern="1200" baseline="0" dirty="0" smtClean="0">
                <a:solidFill>
                  <a:schemeClr val="tx1"/>
                </a:solidFill>
                <a:latin typeface="Times" pitchFamily="18" charset="0"/>
                <a:ea typeface="+mn-ea"/>
                <a:cs typeface="+mn-cs"/>
              </a:rPr>
              <a:t> </a:t>
            </a:r>
            <a:r>
              <a:rPr lang="de-CH" sz="1200" b="0" kern="1200" dirty="0" smtClean="0">
                <a:solidFill>
                  <a:schemeClr val="tx1"/>
                </a:solidFill>
                <a:latin typeface="Times" pitchFamily="18" charset="0"/>
                <a:ea typeface="+mn-ea"/>
                <a:cs typeface="+mn-cs"/>
              </a:rPr>
              <a:t>Kohlenstoffpreise…) - </a:t>
            </a:r>
            <a:r>
              <a:rPr lang="en-US" baseline="0" dirty="0" err="1" smtClean="0"/>
              <a:t>können</a:t>
            </a:r>
            <a:r>
              <a:rPr lang="en-US" baseline="0" dirty="0" smtClean="0"/>
              <a:t> </a:t>
            </a:r>
            <a:r>
              <a:rPr lang="en-US" baseline="0" dirty="0" err="1" smtClean="0"/>
              <a:t>bis</a:t>
            </a:r>
            <a:r>
              <a:rPr lang="en-US" baseline="0" dirty="0" smtClean="0"/>
              <a:t> 2030 </a:t>
            </a:r>
            <a:r>
              <a:rPr lang="en-US" baseline="0" dirty="0" err="1" smtClean="0"/>
              <a:t>zwischen</a:t>
            </a:r>
            <a:r>
              <a:rPr lang="en-US" baseline="0" dirty="0" smtClean="0"/>
              <a:t> 50% und 90% </a:t>
            </a:r>
            <a:r>
              <a:rPr lang="en-US" baseline="0" dirty="0" err="1" smtClean="0"/>
              <a:t>der</a:t>
            </a:r>
            <a:r>
              <a:rPr lang="en-US" baseline="0" dirty="0" smtClean="0"/>
              <a:t> </a:t>
            </a:r>
            <a:r>
              <a:rPr lang="en-US" baseline="0" dirty="0" err="1" smtClean="0"/>
              <a:t>notwendigen</a:t>
            </a:r>
            <a:r>
              <a:rPr lang="en-US" baseline="0" dirty="0" smtClean="0"/>
              <a:t> GHG-</a:t>
            </a:r>
            <a:r>
              <a:rPr lang="en-US" baseline="0" dirty="0" err="1" smtClean="0"/>
              <a:t>Reduktionen</a:t>
            </a:r>
            <a:r>
              <a:rPr lang="en-US" baseline="0" dirty="0" smtClean="0"/>
              <a:t> </a:t>
            </a:r>
            <a:r>
              <a:rPr lang="en-US" baseline="0" dirty="0" err="1" smtClean="0"/>
              <a:t>erreichen</a:t>
            </a:r>
            <a:r>
              <a:rPr lang="en-US" dirty="0" smtClean="0"/>
              <a:t>.</a:t>
            </a:r>
            <a:endParaRPr lang="de-CH" sz="1200" b="0" kern="1200" dirty="0" smtClean="0">
              <a:solidFill>
                <a:schemeClr val="tx1"/>
              </a:solidFill>
              <a:latin typeface="Times" pitchFamily="18" charset="0"/>
              <a:ea typeface="+mn-ea"/>
              <a:cs typeface="+mn-cs"/>
            </a:endParaRPr>
          </a:p>
          <a:p>
            <a:pPr lvl="0"/>
            <a:endParaRPr lang="de-CH" sz="1200" b="0" kern="1200" dirty="0" smtClean="0">
              <a:solidFill>
                <a:schemeClr val="tx1"/>
              </a:solidFill>
              <a:latin typeface="Times" pitchFamily="18" charset="0"/>
              <a:ea typeface="+mn-ea"/>
              <a:cs typeface="+mn-cs"/>
            </a:endParaRPr>
          </a:p>
          <a:p>
            <a:pPr lvl="0">
              <a:buFont typeface="Arial" pitchFamily="34" charset="0"/>
              <a:buChar char="•"/>
            </a:pPr>
            <a:r>
              <a:rPr lang="de-CH" sz="1200" b="0" kern="1200" dirty="0" smtClean="0">
                <a:solidFill>
                  <a:schemeClr val="tx1"/>
                </a:solidFill>
                <a:latin typeface="Times" pitchFamily="18" charset="0"/>
                <a:ea typeface="+mn-ea"/>
                <a:cs typeface="+mn-cs"/>
              </a:rPr>
              <a:t>Alle</a:t>
            </a:r>
            <a:r>
              <a:rPr lang="de-CH" sz="1200" b="0" kern="1200" baseline="0" dirty="0" smtClean="0">
                <a:solidFill>
                  <a:schemeClr val="tx1"/>
                </a:solidFill>
                <a:latin typeface="Times" pitchFamily="18" charset="0"/>
                <a:ea typeface="+mn-ea"/>
                <a:cs typeface="+mn-cs"/>
              </a:rPr>
              <a:t> Länder können </a:t>
            </a:r>
            <a:r>
              <a:rPr lang="de-CH" sz="1200" b="1" kern="1200" baseline="0" dirty="0" smtClean="0">
                <a:solidFill>
                  <a:schemeClr val="tx1"/>
                </a:solidFill>
                <a:latin typeface="Times" pitchFamily="18" charset="0"/>
                <a:ea typeface="+mn-ea"/>
                <a:cs typeface="+mn-cs"/>
              </a:rPr>
              <a:t>gleichzeitig ein nachhaltiges Wachstum und Risiken des Klimawandels </a:t>
            </a:r>
            <a:r>
              <a:rPr lang="de-CH" sz="1200" b="0" kern="1200" baseline="0" dirty="0" smtClean="0">
                <a:solidFill>
                  <a:schemeClr val="tx1"/>
                </a:solidFill>
                <a:latin typeface="Times" pitchFamily="18" charset="0"/>
                <a:ea typeface="+mn-ea"/>
                <a:cs typeface="+mn-cs"/>
              </a:rPr>
              <a:t>eindämmen: d</a:t>
            </a:r>
            <a:r>
              <a:rPr lang="fr-CH" sz="1200" dirty="0" err="1" smtClean="0"/>
              <a:t>ies</a:t>
            </a:r>
            <a:r>
              <a:rPr lang="fr-CH" sz="1200" dirty="0" smtClean="0"/>
              <a:t> </a:t>
            </a:r>
            <a:r>
              <a:rPr lang="fr-CH" sz="1200" dirty="0" err="1" smtClean="0"/>
              <a:t>wird</a:t>
            </a:r>
            <a:r>
              <a:rPr lang="fr-CH" sz="1200" dirty="0" smtClean="0"/>
              <a:t> </a:t>
            </a:r>
            <a:r>
              <a:rPr lang="fr-CH" sz="1200" dirty="0" err="1" smtClean="0"/>
              <a:t>möglich</a:t>
            </a:r>
            <a:r>
              <a:rPr lang="fr-CH" sz="1200" dirty="0" smtClean="0"/>
              <a:t> </a:t>
            </a:r>
            <a:r>
              <a:rPr lang="fr-CH" sz="1200" dirty="0" err="1" smtClean="0"/>
              <a:t>durch</a:t>
            </a:r>
            <a:r>
              <a:rPr lang="fr-CH" sz="1200" dirty="0" smtClean="0"/>
              <a:t> </a:t>
            </a:r>
            <a:r>
              <a:rPr lang="fr-CH" sz="1200" dirty="0" err="1" smtClean="0"/>
              <a:t>strukturelle</a:t>
            </a:r>
            <a:r>
              <a:rPr lang="fr-CH" sz="1200" dirty="0" smtClean="0"/>
              <a:t> </a:t>
            </a:r>
            <a:r>
              <a:rPr lang="fr-CH" sz="1200" dirty="0" err="1" smtClean="0"/>
              <a:t>und</a:t>
            </a:r>
            <a:r>
              <a:rPr lang="fr-CH" sz="1200" dirty="0" smtClean="0"/>
              <a:t> </a:t>
            </a:r>
            <a:r>
              <a:rPr lang="fr-CH" sz="1200" dirty="0" err="1" smtClean="0"/>
              <a:t>technologische</a:t>
            </a:r>
            <a:r>
              <a:rPr lang="fr-CH" sz="1200" dirty="0" smtClean="0"/>
              <a:t> </a:t>
            </a:r>
            <a:r>
              <a:rPr lang="fr-CH" sz="1200" dirty="0" err="1" smtClean="0"/>
              <a:t>Veränderungen</a:t>
            </a:r>
            <a:r>
              <a:rPr lang="fr-CH" sz="1200" dirty="0" smtClean="0"/>
              <a:t> in der </a:t>
            </a:r>
            <a:r>
              <a:rPr lang="fr-CH" sz="1200" dirty="0" err="1" smtClean="0"/>
              <a:t>globalen</a:t>
            </a:r>
            <a:r>
              <a:rPr lang="fr-CH" sz="1200" dirty="0" smtClean="0"/>
              <a:t> </a:t>
            </a:r>
            <a:r>
              <a:rPr lang="fr-CH" sz="1200" dirty="0" err="1" smtClean="0"/>
              <a:t>Ökonomie</a:t>
            </a:r>
            <a:r>
              <a:rPr lang="fr-CH" sz="1200" dirty="0" smtClean="0"/>
              <a:t> </a:t>
            </a:r>
            <a:r>
              <a:rPr lang="fr-CH" sz="1200" dirty="0" err="1" smtClean="0"/>
              <a:t>sowie</a:t>
            </a:r>
            <a:r>
              <a:rPr lang="fr-CH" sz="1200" dirty="0" smtClean="0"/>
              <a:t> </a:t>
            </a:r>
            <a:r>
              <a:rPr lang="fr-CH" sz="1200" dirty="0" err="1" smtClean="0"/>
              <a:t>durch</a:t>
            </a:r>
            <a:r>
              <a:rPr lang="fr-CH" sz="1200" dirty="0" smtClean="0"/>
              <a:t> </a:t>
            </a:r>
            <a:r>
              <a:rPr lang="fr-CH" sz="1200" dirty="0" err="1" smtClean="0"/>
              <a:t>Chancen</a:t>
            </a:r>
            <a:r>
              <a:rPr lang="fr-CH" sz="1200" dirty="0" smtClean="0"/>
              <a:t> </a:t>
            </a:r>
            <a:r>
              <a:rPr lang="fr-CH" sz="1200" dirty="0" err="1" smtClean="0"/>
              <a:t>für</a:t>
            </a:r>
            <a:r>
              <a:rPr lang="fr-CH" sz="1200" dirty="0" smtClean="0"/>
              <a:t> </a:t>
            </a:r>
            <a:r>
              <a:rPr lang="fr-CH" sz="1200" dirty="0" err="1" smtClean="0"/>
              <a:t>mehr</a:t>
            </a:r>
            <a:r>
              <a:rPr lang="fr-CH" sz="1200" dirty="0" smtClean="0"/>
              <a:t> </a:t>
            </a:r>
            <a:r>
              <a:rPr lang="fr-CH" sz="1200" dirty="0" err="1" smtClean="0"/>
              <a:t>wirtschaftliche</a:t>
            </a:r>
            <a:r>
              <a:rPr lang="fr-CH" sz="1200" dirty="0" smtClean="0"/>
              <a:t> </a:t>
            </a:r>
            <a:r>
              <a:rPr lang="fr-CH" sz="1200" dirty="0" err="1" smtClean="0"/>
              <a:t>Effizienz</a:t>
            </a:r>
            <a:r>
              <a:rPr lang="fr-CH" sz="1200" dirty="0" smtClean="0"/>
              <a:t>.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fr-CH" sz="1200" dirty="0" err="1" smtClean="0"/>
              <a:t>zB</a:t>
            </a:r>
            <a:r>
              <a:rPr lang="fr-CH" sz="1200" dirty="0" smtClean="0"/>
              <a:t>: </a:t>
            </a:r>
            <a:r>
              <a:rPr lang="fr-CH" sz="1200" dirty="0" err="1" smtClean="0"/>
              <a:t>das</a:t>
            </a:r>
            <a:r>
              <a:rPr lang="fr-CH" sz="1200" dirty="0" smtClean="0"/>
              <a:t> </a:t>
            </a:r>
            <a:r>
              <a:rPr lang="fr-CH" sz="1200" dirty="0" err="1" smtClean="0"/>
              <a:t>Kapital</a:t>
            </a:r>
            <a:r>
              <a:rPr lang="fr-CH" sz="1200" dirty="0" smtClean="0"/>
              <a:t> </a:t>
            </a:r>
            <a:r>
              <a:rPr lang="fr-CH" sz="1200" dirty="0" err="1" smtClean="0"/>
              <a:t>für</a:t>
            </a:r>
            <a:r>
              <a:rPr lang="fr-CH" sz="1200" dirty="0" smtClean="0"/>
              <a:t> die </a:t>
            </a:r>
            <a:r>
              <a:rPr lang="fr-CH" sz="1200" dirty="0" err="1" smtClean="0"/>
              <a:t>notwendigen</a:t>
            </a:r>
            <a:r>
              <a:rPr lang="fr-CH" sz="1200" dirty="0" smtClean="0"/>
              <a:t> </a:t>
            </a:r>
            <a:r>
              <a:rPr lang="fr-CH" sz="1200" dirty="0" err="1" smtClean="0"/>
              <a:t>Investitionen</a:t>
            </a:r>
            <a:r>
              <a:rPr lang="fr-CH" sz="1200" dirty="0" smtClean="0"/>
              <a:t> </a:t>
            </a:r>
            <a:r>
              <a:rPr lang="fr-CH" sz="1200" dirty="0" err="1" smtClean="0"/>
              <a:t>ist</a:t>
            </a:r>
            <a:r>
              <a:rPr lang="fr-CH" sz="1200" dirty="0" smtClean="0"/>
              <a:t> </a:t>
            </a:r>
            <a:r>
              <a:rPr lang="fr-CH" sz="1200" dirty="0" err="1" smtClean="0"/>
              <a:t>vorhanden</a:t>
            </a:r>
            <a:r>
              <a:rPr lang="fr-CH" sz="1200" dirty="0" smtClean="0"/>
              <a:t>: USD 100 Mrd </a:t>
            </a:r>
            <a:r>
              <a:rPr lang="fr-CH" sz="1200" dirty="0" err="1" smtClean="0"/>
              <a:t>für</a:t>
            </a:r>
            <a:r>
              <a:rPr lang="fr-CH" sz="1200" dirty="0" smtClean="0"/>
              <a:t> </a:t>
            </a:r>
            <a:r>
              <a:rPr lang="fr-CH" sz="1200" dirty="0" err="1" smtClean="0"/>
              <a:t>saubere</a:t>
            </a:r>
            <a:r>
              <a:rPr lang="fr-CH" sz="1200" dirty="0" smtClean="0"/>
              <a:t> Energie vs USD 600 Mrd </a:t>
            </a:r>
            <a:r>
              <a:rPr lang="fr-CH" sz="1200" dirty="0" err="1" smtClean="0"/>
              <a:t>für</a:t>
            </a:r>
            <a:r>
              <a:rPr lang="fr-CH" sz="1200" dirty="0" smtClean="0"/>
              <a:t> </a:t>
            </a:r>
            <a:r>
              <a:rPr lang="fr-CH" sz="1200" dirty="0" err="1" smtClean="0"/>
              <a:t>umweltschädliche</a:t>
            </a:r>
            <a:r>
              <a:rPr lang="fr-CH" sz="1200" dirty="0" smtClean="0"/>
              <a:t> fossile </a:t>
            </a:r>
            <a:r>
              <a:rPr lang="fr-CH" sz="1200" dirty="0" err="1" smtClean="0"/>
              <a:t>Brennstoffe</a:t>
            </a:r>
            <a:endParaRPr lang="fr-CH" sz="120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fr-CH" sz="1200" dirty="0" smtClean="0"/>
          </a:p>
          <a:p>
            <a:endParaRPr lang="de-CH" sz="1200" b="1" kern="1200" baseline="0" dirty="0" smtClean="0">
              <a:solidFill>
                <a:schemeClr val="tx1"/>
              </a:solidFill>
              <a:latin typeface="Times" pitchFamily="18" charset="0"/>
              <a:ea typeface="+mn-ea"/>
              <a:cs typeface="+mn-cs"/>
            </a:endParaRPr>
          </a:p>
          <a:p>
            <a:pPr>
              <a:buFont typeface="Arial" pitchFamily="34" charset="0"/>
              <a:buChar char="•"/>
            </a:pPr>
            <a:r>
              <a:rPr lang="de-CH" sz="1200" b="1" kern="1200" baseline="0" dirty="0" smtClean="0">
                <a:solidFill>
                  <a:schemeClr val="tx1"/>
                </a:solidFill>
                <a:latin typeface="Times" pitchFamily="18" charset="0"/>
                <a:ea typeface="+mn-ea"/>
                <a:cs typeface="+mn-cs"/>
              </a:rPr>
              <a:t>Wachstumsqualität ist genauso wichtig wie Wachstumsstärke: </a:t>
            </a:r>
            <a:r>
              <a:rPr lang="de-CH" sz="1200" kern="1200" baseline="0" dirty="0" smtClean="0">
                <a:solidFill>
                  <a:schemeClr val="tx1"/>
                </a:solidFill>
                <a:latin typeface="Times" pitchFamily="18" charset="0"/>
                <a:ea typeface="+mn-ea"/>
                <a:cs typeface="+mn-cs"/>
              </a:rPr>
              <a:t>kohlenstoffarme Lösungen bieten zusätzliche </a:t>
            </a:r>
            <a:r>
              <a:rPr lang="de-CH" sz="1200" b="1" kern="1200" baseline="0" dirty="0" smtClean="0">
                <a:solidFill>
                  <a:schemeClr val="tx1"/>
                </a:solidFill>
                <a:latin typeface="Times" pitchFamily="18" charset="0"/>
                <a:ea typeface="+mn-ea"/>
                <a:cs typeface="+mn-cs"/>
              </a:rPr>
              <a:t>Vorteile </a:t>
            </a:r>
            <a:r>
              <a:rPr lang="de-CH" sz="1200" b="0" kern="1200" baseline="0" dirty="0" smtClean="0">
                <a:solidFill>
                  <a:schemeClr val="tx1"/>
                </a:solidFill>
                <a:latin typeface="Times" pitchFamily="18" charset="0"/>
                <a:ea typeface="+mn-ea"/>
                <a:cs typeface="+mn-cs"/>
              </a:rPr>
              <a:t>(</a:t>
            </a:r>
            <a:r>
              <a:rPr lang="de-CH" sz="1200" kern="1200" baseline="0" dirty="0" smtClean="0">
                <a:solidFill>
                  <a:schemeClr val="tx1"/>
                </a:solidFill>
                <a:latin typeface="Times" pitchFamily="18" charset="0"/>
                <a:ea typeface="+mn-ea"/>
                <a:cs typeface="+mn-cs"/>
              </a:rPr>
              <a:t>größere Energiesicherheit, weniger Verkehrsstaus, Gesundheitsschäden = über 4 % des BIP in spezifischen Städten in China, höhere Lebensqualität, mehr Widerstandsfähigkeit gegen den Klimawandel und verbesserter Umweltschutz, Bekämpfung von Armut bei, etc.). </a:t>
            </a:r>
          </a:p>
          <a:p>
            <a:endParaRPr lang="de-CH" sz="1200" kern="1200" baseline="0" dirty="0" smtClean="0">
              <a:solidFill>
                <a:schemeClr val="tx1"/>
              </a:solidFill>
              <a:latin typeface="Times" pitchFamily="18" charset="0"/>
              <a:ea typeface="+mn-ea"/>
              <a:cs typeface="+mn-cs"/>
            </a:endParaRPr>
          </a:p>
          <a:p>
            <a:pPr>
              <a:buFont typeface="Arial" pitchFamily="34" charset="0"/>
              <a:buChar char="•"/>
            </a:pPr>
            <a:r>
              <a:rPr lang="de-CH" sz="1200" b="1" kern="1200" baseline="0" dirty="0" smtClean="0">
                <a:solidFill>
                  <a:schemeClr val="tx1"/>
                </a:solidFill>
                <a:latin typeface="Times" pitchFamily="18" charset="0"/>
                <a:ea typeface="+mn-ea"/>
                <a:cs typeface="+mn-cs"/>
              </a:rPr>
              <a:t>Der Bedarf an zusätzlichen Investitionen zu einer kohlenstoffarmen Ökonomie ist gering</a:t>
            </a:r>
            <a:r>
              <a:rPr lang="de-CH" sz="1200" kern="1200" baseline="0" dirty="0" smtClean="0">
                <a:solidFill>
                  <a:schemeClr val="tx1"/>
                </a:solidFill>
                <a:latin typeface="Times" pitchFamily="18" charset="0"/>
                <a:ea typeface="+mn-ea"/>
                <a:cs typeface="+mn-cs"/>
              </a:rPr>
              <a:t>, wenn diese gut geplant und ausgeführt werden. Der Bedarf an Infrastruktur für eine kohlenstoffintensive Infrastruktur (Transport, Energie, Wassersysteme und Städte), werden für die kommenden 15 Jahre auf </a:t>
            </a:r>
            <a:r>
              <a:rPr lang="de-CH" sz="1200" b="1" kern="1200" baseline="0" dirty="0" smtClean="0">
                <a:solidFill>
                  <a:schemeClr val="tx1"/>
                </a:solidFill>
                <a:latin typeface="Times" pitchFamily="18" charset="0"/>
                <a:ea typeface="+mn-ea"/>
                <a:cs typeface="+mn-cs"/>
              </a:rPr>
              <a:t>circa USD 90 Billionen geschätzt</a:t>
            </a:r>
            <a:r>
              <a:rPr lang="de-CH" sz="1200" kern="1200" baseline="0" dirty="0" smtClean="0">
                <a:solidFill>
                  <a:schemeClr val="tx1"/>
                </a:solidFill>
                <a:latin typeface="Times" pitchFamily="18" charset="0"/>
                <a:ea typeface="+mn-ea"/>
                <a:cs typeface="+mn-cs"/>
              </a:rPr>
              <a:t>, d. h. durchschnittlich USD 6 Billionen pro Jahr. Kohlenstoffarme Infrastruktur (erneuerbaren Energien, kompaktere Städte, effizienter gesteuerten Energiebedarf) - </a:t>
            </a:r>
            <a:r>
              <a:rPr lang="en-US" sz="1200" b="1" kern="1200" baseline="0" dirty="0" smtClean="0">
                <a:solidFill>
                  <a:schemeClr val="tx1"/>
                </a:solidFill>
                <a:latin typeface="Times" pitchFamily="18" charset="0"/>
                <a:ea typeface="+mn-ea"/>
                <a:cs typeface="+mn-cs"/>
              </a:rPr>
              <a:t>5% </a:t>
            </a:r>
            <a:r>
              <a:rPr lang="de-CH" sz="1200" kern="1200" baseline="0" dirty="0" smtClean="0">
                <a:solidFill>
                  <a:schemeClr val="tx1"/>
                </a:solidFill>
                <a:latin typeface="Times" pitchFamily="18" charset="0"/>
                <a:ea typeface="+mn-ea"/>
                <a:cs typeface="+mn-cs"/>
              </a:rPr>
              <a:t>erhöhen </a:t>
            </a:r>
            <a:r>
              <a:rPr lang="en-US" sz="1200" b="1" kern="1200" baseline="0" dirty="0" smtClean="0">
                <a:solidFill>
                  <a:schemeClr val="tx1"/>
                </a:solidFill>
                <a:latin typeface="Times" pitchFamily="18" charset="0"/>
                <a:ea typeface="+mn-ea"/>
                <a:cs typeface="+mn-cs"/>
              </a:rPr>
              <a:t>(US$270 billion pro </a:t>
            </a:r>
            <a:r>
              <a:rPr lang="en-US" sz="1200" b="1" kern="1200" baseline="0" dirty="0" err="1" smtClean="0">
                <a:solidFill>
                  <a:schemeClr val="tx1"/>
                </a:solidFill>
                <a:latin typeface="Times" pitchFamily="18" charset="0"/>
                <a:ea typeface="+mn-ea"/>
                <a:cs typeface="+mn-cs"/>
              </a:rPr>
              <a:t>Jahr</a:t>
            </a:r>
            <a:r>
              <a:rPr lang="en-US" sz="1200" b="1" kern="1200" baseline="0" dirty="0" smtClean="0">
                <a:solidFill>
                  <a:schemeClr val="tx1"/>
                </a:solidFill>
                <a:latin typeface="Times" pitchFamily="18" charset="0"/>
                <a:ea typeface="+mn-ea"/>
                <a:cs typeface="+mn-cs"/>
              </a:rPr>
              <a:t>).</a:t>
            </a:r>
            <a:endParaRPr lang="en-US" b="1" dirty="0" smtClean="0"/>
          </a:p>
          <a:p>
            <a:r>
              <a:rPr lang="en-US" dirty="0" smtClean="0"/>
              <a:t> </a:t>
            </a: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9088A32B-0FF1-4EBE-A9A1-E8025EFCFE35}" type="slidenum">
              <a:rPr lang="de-CH" smtClean="0"/>
              <a:pPr>
                <a:defRPr/>
              </a:pPr>
              <a:t>13</a:t>
            </a:fld>
            <a:endParaRPr lang="de-CH"/>
          </a:p>
        </p:txBody>
      </p:sp>
    </p:spTree>
    <p:extLst>
      <p:ext uri="{BB962C8B-B14F-4D97-AF65-F5344CB8AC3E}">
        <p14:creationId xmlns:p14="http://schemas.microsoft.com/office/powerpoint/2010/main" val="382749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4095750" cy="611188"/>
          </a:xfrm>
          <a:prstGeom prst="rect">
            <a:avLst/>
          </a:prstGeom>
          <a:noFill/>
          <a:ln w="9525">
            <a:noFill/>
            <a:miter lim="800000"/>
            <a:headEnd/>
            <a:tailEnd/>
          </a:ln>
          <a:effectLst/>
        </p:spPr>
        <p:txBody>
          <a:bodyPr lIns="0" tIns="0" rIns="0" bIns="0">
            <a:spAutoFit/>
          </a:bodyPr>
          <a:lstStyle/>
          <a:p>
            <a:pPr>
              <a:defRPr/>
            </a:pPr>
            <a:r>
              <a:rPr lang="de-CH" sz="800"/>
              <a:t>Eidgenössisches Departement für </a:t>
            </a:r>
          </a:p>
          <a:p>
            <a:pPr>
              <a:defRPr/>
            </a:pPr>
            <a:r>
              <a:rPr lang="de-CH" sz="800"/>
              <a:t>Umwelt, Verkehr, Energie und Kommunikation UVEK</a:t>
            </a:r>
          </a:p>
          <a:p>
            <a:pPr>
              <a:defRPr/>
            </a:pPr>
            <a:endParaRPr lang="de-CH" sz="800" b="1"/>
          </a:p>
          <a:p>
            <a:pPr>
              <a:defRPr/>
            </a:pPr>
            <a:r>
              <a:rPr lang="de-CH" sz="800" b="1"/>
              <a:t>Bundesamt für Umwelt BAFU</a:t>
            </a:r>
          </a:p>
          <a:p>
            <a:pPr>
              <a:defRPr/>
            </a:pPr>
            <a:endParaRPr lang="de-CH" sz="800"/>
          </a:p>
        </p:txBody>
      </p:sp>
      <p:pic>
        <p:nvPicPr>
          <p:cNvPr id="5" name="Picture 37" descr="Logo_CMYK_pos"/>
          <p:cNvPicPr>
            <a:picLocks noChangeAspect="1" noChangeArrowheads="1"/>
          </p:cNvPicPr>
          <p:nvPr/>
        </p:nvPicPr>
        <p:blipFill>
          <a:blip r:embed="rId2" cstate="print"/>
          <a:srcRect/>
          <a:stretch>
            <a:fillRect/>
          </a:stretch>
        </p:blipFill>
        <p:spPr bwMode="auto">
          <a:xfrm>
            <a:off x="927100" y="387350"/>
            <a:ext cx="1997075" cy="508000"/>
          </a:xfrm>
          <a:prstGeom prst="rect">
            <a:avLst/>
          </a:prstGeom>
          <a:noFill/>
          <a:ln w="9525">
            <a:noFill/>
            <a:miter lim="800000"/>
            <a:headEnd/>
            <a:tailEnd/>
          </a:ln>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GB"/>
              <a:t>Hier steht der Name der Präsentation geschrieben</a:t>
            </a:r>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400"/>
            </a:lvl1pPr>
          </a:lstStyle>
          <a:p>
            <a:r>
              <a:rPr lang="en-GB"/>
              <a:t>Datum der Präsentation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323850"/>
            <a:ext cx="1866900" cy="589597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85875" y="323850"/>
            <a:ext cx="5453063" cy="5895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85875" y="1449388"/>
            <a:ext cx="3659188"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97463" y="1449388"/>
            <a:ext cx="3660775"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p>
        </p:txBody>
      </p:sp>
      <p:sp>
        <p:nvSpPr>
          <p:cNvPr id="1027" name="Rectangle 27"/>
          <p:cNvSpPr>
            <a:spLocks noGrp="1" noChangeArrowheads="1"/>
          </p:cNvSpPr>
          <p:nvPr>
            <p:ph type="title"/>
          </p:nvPr>
        </p:nvSpPr>
        <p:spPr bwMode="auto">
          <a:xfrm>
            <a:off x="1296988" y="323850"/>
            <a:ext cx="7461250" cy="98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28" name="Rectangle 28"/>
          <p:cNvSpPr>
            <a:spLocks noGrp="1" noChangeArrowheads="1"/>
          </p:cNvSpPr>
          <p:nvPr>
            <p:ph type="body" idx="1"/>
          </p:nvPr>
        </p:nvSpPr>
        <p:spPr bwMode="auto">
          <a:xfrm>
            <a:off x="1285875" y="1449388"/>
            <a:ext cx="7472363" cy="4770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Um den Fliesstext übersichtlich zu halten, sollten Abschnitte</a:t>
            </a:r>
          </a:p>
          <a:p>
            <a:pPr lvl="0"/>
            <a:r>
              <a:rPr lang="en-GB" smtClean="0"/>
              <a:t>gemacht werden. Diese werden zur besseren Lesbarkeit</a:t>
            </a:r>
          </a:p>
          <a:p>
            <a:pPr lvl="0"/>
            <a:r>
              <a:rPr lang="en-GB" smtClean="0"/>
              <a:t>jeweils mit eine Blindzeile getrennt.</a:t>
            </a:r>
            <a:br>
              <a:rPr lang="en-GB" smtClean="0"/>
            </a:br>
            <a:endParaRPr lang="en-GB" smtClean="0"/>
          </a:p>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57" name="Text Box 33"/>
          <p:cNvSpPr txBox="1">
            <a:spLocks noChangeArrowheads="1"/>
          </p:cNvSpPr>
          <p:nvPr/>
        </p:nvSpPr>
        <p:spPr bwMode="auto">
          <a:xfrm>
            <a:off x="6448425" y="6397625"/>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DE950A94-62A0-47EA-8A51-B99D6DA3487F}" type="slidenum">
              <a:rPr lang="de-CH" sz="900"/>
              <a:pPr algn="r">
                <a:lnSpc>
                  <a:spcPct val="105000"/>
                </a:lnSpc>
                <a:spcBef>
                  <a:spcPct val="50000"/>
                </a:spcBef>
                <a:defRPr/>
              </a:pPr>
              <a:t>‹Nr.›</a:t>
            </a:fld>
            <a:r>
              <a:rPr lang="de-CH" sz="900"/>
              <a:t> </a:t>
            </a:r>
          </a:p>
        </p:txBody>
      </p:sp>
      <p:pic>
        <p:nvPicPr>
          <p:cNvPr id="1030" name="Picture 39" descr="Logo_col_wappen"/>
          <p:cNvPicPr>
            <a:picLocks noChangeAspect="1" noChangeArrowheads="1"/>
          </p:cNvPicPr>
          <p:nvPr/>
        </p:nvPicPr>
        <p:blipFill>
          <a:blip r:embed="rId13" cstate="print"/>
          <a:srcRect/>
          <a:stretch>
            <a:fillRect/>
          </a:stretch>
        </p:blipFill>
        <p:spPr bwMode="auto">
          <a:xfrm>
            <a:off x="360363" y="390525"/>
            <a:ext cx="266700" cy="304800"/>
          </a:xfrm>
          <a:prstGeom prst="rect">
            <a:avLst/>
          </a:prstGeom>
          <a:noFill/>
          <a:ln w="9525">
            <a:noFill/>
            <a:miter lim="800000"/>
            <a:headEnd/>
            <a:tailEnd/>
          </a:ln>
        </p:spPr>
      </p:pic>
      <p:sp>
        <p:nvSpPr>
          <p:cNvPr id="1064" name="Line 40"/>
          <p:cNvSpPr>
            <a:spLocks noChangeShapeType="1"/>
          </p:cNvSpPr>
          <p:nvPr/>
        </p:nvSpPr>
        <p:spPr bwMode="auto">
          <a:xfrm flipH="1">
            <a:off x="1285875" y="6354763"/>
            <a:ext cx="7496175" cy="0"/>
          </a:xfrm>
          <a:prstGeom prst="line">
            <a:avLst/>
          </a:prstGeom>
          <a:noFill/>
          <a:ln w="9525">
            <a:solidFill>
              <a:schemeClr val="tx1"/>
            </a:solidFill>
            <a:round/>
            <a:headEnd/>
            <a:tailEnd/>
          </a:ln>
          <a:effectLst/>
        </p:spPr>
        <p:txBody>
          <a:bodyPr/>
          <a:lstStyle/>
          <a:p>
            <a:pPr>
              <a:defRPr/>
            </a:pPr>
            <a:endParaRPr lang="de-CH"/>
          </a:p>
        </p:txBody>
      </p:sp>
      <p:sp>
        <p:nvSpPr>
          <p:cNvPr id="1065" name="AutoShape 41"/>
          <p:cNvSpPr>
            <a:spLocks noChangeArrowheads="1"/>
          </p:cNvSpPr>
          <p:nvPr/>
        </p:nvSpPr>
        <p:spPr bwMode="auto">
          <a:xfrm>
            <a:off x="1225550" y="6335713"/>
            <a:ext cx="6010275" cy="61348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dirty="0"/>
              <a:t>Grüne Wirtschaft </a:t>
            </a:r>
            <a:r>
              <a:rPr lang="de-CH" sz="900" dirty="0"/>
              <a:t>| </a:t>
            </a:r>
            <a:r>
              <a:rPr lang="de-CH" sz="900" dirty="0" smtClean="0"/>
              <a:t>Sun21</a:t>
            </a:r>
            <a:r>
              <a:rPr lang="de-CH" sz="900" baseline="0" dirty="0" smtClean="0"/>
              <a:t>  Energiegespräche im </a:t>
            </a:r>
            <a:r>
              <a:rPr lang="de-CH" sz="900" baseline="0" dirty="0" err="1" smtClean="0"/>
              <a:t>Wenkenhof</a:t>
            </a:r>
            <a:r>
              <a:rPr lang="de-CH" sz="900" dirty="0" smtClean="0"/>
              <a:t>, 23.10.2014</a:t>
            </a:r>
            <a:br>
              <a:rPr lang="de-CH" sz="900" dirty="0" smtClean="0"/>
            </a:br>
            <a:r>
              <a:rPr lang="de-CH" sz="900" dirty="0" smtClean="0"/>
              <a:t>Dr.</a:t>
            </a:r>
            <a:r>
              <a:rPr lang="de-CH" sz="900" baseline="0" dirty="0" smtClean="0"/>
              <a:t> Loa Buchli</a:t>
            </a:r>
            <a:r>
              <a:rPr lang="de-CH" sz="900" dirty="0"/>
              <a:t/>
            </a:r>
            <a:br>
              <a:rPr lang="de-CH" sz="900" dirty="0"/>
            </a:br>
            <a:endParaRPr lang="de-CH" sz="900" b="1" dirty="0"/>
          </a:p>
        </p:txBody>
      </p:sp>
    </p:spTree>
  </p:cSld>
  <p:clrMap bg1="lt1" tx1="dk1" bg2="lt2" tx2="dk2" accent1="accent1" accent2="accent2" accent3="accent3" accent4="accent4" accent5="accent5" accent6="accent6" hlink="hlink" folHlink="folHlink"/>
  <p:sldLayoutIdLst>
    <p:sldLayoutId id="2147484648"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4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4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400">
          <a:solidFill>
            <a:schemeClr val="tx1"/>
          </a:solidFill>
          <a:latin typeface="+mn-lt"/>
        </a:defRPr>
      </a:lvl5pPr>
      <a:lvl6pPr marL="2514600" indent="-228600" algn="l" rtl="0" fontAlgn="base">
        <a:spcBef>
          <a:spcPct val="20000"/>
        </a:spcBef>
        <a:spcAft>
          <a:spcPct val="0"/>
        </a:spcAft>
        <a:buClr>
          <a:srgbClr val="DDDDDD"/>
        </a:buClr>
        <a:buChar char="•"/>
        <a:defRPr sz="2400">
          <a:solidFill>
            <a:schemeClr val="tx1"/>
          </a:solidFill>
          <a:latin typeface="+mn-lt"/>
        </a:defRPr>
      </a:lvl6pPr>
      <a:lvl7pPr marL="2971800" indent="-228600" algn="l" rtl="0" fontAlgn="base">
        <a:spcBef>
          <a:spcPct val="20000"/>
        </a:spcBef>
        <a:spcAft>
          <a:spcPct val="0"/>
        </a:spcAft>
        <a:buClr>
          <a:srgbClr val="DDDDDD"/>
        </a:buClr>
        <a:buChar char="•"/>
        <a:defRPr sz="2400">
          <a:solidFill>
            <a:schemeClr val="tx1"/>
          </a:solidFill>
          <a:latin typeface="+mn-lt"/>
        </a:defRPr>
      </a:lvl7pPr>
      <a:lvl8pPr marL="3429000" indent="-228600" algn="l" rtl="0" fontAlgn="base">
        <a:spcBef>
          <a:spcPct val="20000"/>
        </a:spcBef>
        <a:spcAft>
          <a:spcPct val="0"/>
        </a:spcAft>
        <a:buClr>
          <a:srgbClr val="DDDDDD"/>
        </a:buClr>
        <a:buChar char="•"/>
        <a:defRPr sz="2400">
          <a:solidFill>
            <a:schemeClr val="tx1"/>
          </a:solidFill>
          <a:latin typeface="+mn-lt"/>
        </a:defRPr>
      </a:lvl8pPr>
      <a:lvl9pPr marL="3886200" indent="-228600" algn="l" rtl="0" fontAlgn="base">
        <a:spcBef>
          <a:spcPct val="20000"/>
        </a:spcBef>
        <a:spcAft>
          <a:spcPct val="0"/>
        </a:spcAft>
        <a:buClr>
          <a:srgbClr val="DDDDDD"/>
        </a:buClr>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ootprintnetwork.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iugreenteams.files.wordpress.com/2011/08/greenfootprints1.jpg"/>
          <p:cNvPicPr>
            <a:picLocks noChangeAspect="1" noChangeArrowheads="1"/>
          </p:cNvPicPr>
          <p:nvPr/>
        </p:nvPicPr>
        <p:blipFill>
          <a:blip r:embed="rId3" cstate="print"/>
          <a:srcRect/>
          <a:stretch>
            <a:fillRect/>
          </a:stretch>
        </p:blipFill>
        <p:spPr bwMode="auto">
          <a:xfrm>
            <a:off x="6011863" y="3573463"/>
            <a:ext cx="2338387" cy="2305050"/>
          </a:xfrm>
          <a:prstGeom prst="rect">
            <a:avLst/>
          </a:prstGeom>
          <a:noFill/>
          <a:ln w="9525">
            <a:noFill/>
            <a:miter lim="800000"/>
            <a:headEnd/>
            <a:tailEnd/>
          </a:ln>
        </p:spPr>
      </p:pic>
      <p:sp>
        <p:nvSpPr>
          <p:cNvPr id="2" name="Rectangle 2"/>
          <p:cNvSpPr>
            <a:spLocks noGrp="1" noChangeArrowheads="1"/>
          </p:cNvSpPr>
          <p:nvPr>
            <p:ph type="ctrTitle"/>
          </p:nvPr>
        </p:nvSpPr>
        <p:spPr>
          <a:xfrm>
            <a:off x="1475656" y="1556792"/>
            <a:ext cx="7429500" cy="4608512"/>
          </a:xfrm>
        </p:spPr>
        <p:txBody>
          <a:bodyPr/>
          <a:lstStyle/>
          <a:p>
            <a:pPr eaLnBrk="1" hangingPunct="1">
              <a:defRPr/>
            </a:pPr>
            <a:r>
              <a:rPr lang="de-CH" sz="3500" kern="1200" dirty="0" smtClean="0">
                <a:solidFill>
                  <a:srgbClr val="3C9050"/>
                </a:solidFill>
              </a:rPr>
              <a:t>Grüne Wirtschaft – </a:t>
            </a:r>
            <a:br>
              <a:rPr lang="de-CH" sz="3500" kern="1200" dirty="0" smtClean="0">
                <a:solidFill>
                  <a:srgbClr val="3C9050"/>
                </a:solidFill>
              </a:rPr>
            </a:br>
            <a:r>
              <a:rPr lang="de-CH" sz="3500" kern="1200" dirty="0" smtClean="0">
                <a:solidFill>
                  <a:srgbClr val="3C9050"/>
                </a:solidFill>
              </a:rPr>
              <a:t>Aktionsplan und USG-Revision</a:t>
            </a:r>
            <a:br>
              <a:rPr lang="de-CH" sz="3500" kern="1200" dirty="0" smtClean="0">
                <a:solidFill>
                  <a:srgbClr val="3C9050"/>
                </a:solidFill>
              </a:rPr>
            </a:br>
            <a:r>
              <a:rPr lang="de-CH" sz="4400" kern="1200" dirty="0" smtClean="0">
                <a:solidFill>
                  <a:srgbClr val="3C9050"/>
                </a:solidFill>
              </a:rPr>
              <a:t/>
            </a:r>
            <a:br>
              <a:rPr lang="de-CH" sz="4400" kern="1200" dirty="0" smtClean="0">
                <a:solidFill>
                  <a:srgbClr val="3C9050"/>
                </a:solidFill>
              </a:rPr>
            </a:br>
            <a:r>
              <a:rPr lang="de-CH" sz="2000" b="0" i="1" kern="1200" dirty="0" smtClean="0"/>
              <a:t>Überblick über Ziele und Massnahmen</a:t>
            </a:r>
            <a:r>
              <a:rPr lang="de-CH" sz="2000" kern="1200" dirty="0" smtClean="0">
                <a:solidFill>
                  <a:srgbClr val="3C9050"/>
                </a:solidFill>
              </a:rPr>
              <a:t/>
            </a:r>
            <a:br>
              <a:rPr lang="de-CH" sz="2000" kern="1200" dirty="0" smtClean="0">
                <a:solidFill>
                  <a:srgbClr val="3C9050"/>
                </a:solidFill>
              </a:rPr>
            </a:br>
            <a:r>
              <a:rPr lang="de-CH" sz="2000" kern="1200" dirty="0" smtClean="0">
                <a:solidFill>
                  <a:srgbClr val="3C9050"/>
                </a:solidFill>
              </a:rPr>
              <a:t/>
            </a:r>
            <a:br>
              <a:rPr lang="de-CH" sz="2000" kern="1200" dirty="0" smtClean="0">
                <a:solidFill>
                  <a:srgbClr val="3C9050"/>
                </a:solidFill>
              </a:rPr>
            </a:br>
            <a:r>
              <a:rPr lang="de-CH" sz="2000" dirty="0" smtClean="0"/>
              <a:t/>
            </a:r>
            <a:br>
              <a:rPr lang="de-CH" sz="2000" dirty="0" smtClean="0"/>
            </a:br>
            <a:r>
              <a:rPr lang="de-CH" sz="2000" dirty="0" smtClean="0"/>
              <a:t>Industrieprozesse auf dem Weg zu einer </a:t>
            </a:r>
            <a:br>
              <a:rPr lang="de-CH" sz="2000" dirty="0" smtClean="0"/>
            </a:br>
            <a:r>
              <a:rPr lang="de-CH" sz="2000" dirty="0" smtClean="0"/>
              <a:t>Grünen Wirtschaft</a:t>
            </a:r>
            <a:br>
              <a:rPr lang="de-CH" sz="2000" dirty="0" smtClean="0"/>
            </a:br>
            <a:r>
              <a:rPr lang="de-CH" sz="2000" dirty="0" smtClean="0"/>
              <a:t/>
            </a:r>
            <a:br>
              <a:rPr lang="de-CH" sz="2000" dirty="0" smtClean="0"/>
            </a:br>
            <a:r>
              <a:rPr lang="de-CH" sz="2000" dirty="0" smtClean="0"/>
              <a:t>sun21,      23. Oktober 2014</a:t>
            </a:r>
            <a:br>
              <a:rPr lang="de-CH" sz="2000" dirty="0" smtClean="0"/>
            </a:br>
            <a:r>
              <a:rPr lang="de-CH" sz="2000" dirty="0" smtClean="0"/>
              <a:t/>
            </a:r>
            <a:br>
              <a:rPr lang="de-CH" sz="2000" dirty="0" smtClean="0"/>
            </a:br>
            <a:r>
              <a:rPr lang="de-CH" sz="2000" b="0" dirty="0" smtClean="0"/>
              <a:t>Dr. Loa Buchli</a:t>
            </a:r>
            <a:r>
              <a:rPr lang="de-CH" sz="2000" dirty="0" smtClean="0"/>
              <a:t/>
            </a:r>
            <a:br>
              <a:rPr lang="de-CH" sz="2000" dirty="0" smtClean="0"/>
            </a:br>
            <a:r>
              <a:rPr lang="de-CH" sz="2000" dirty="0" smtClean="0"/>
              <a:t/>
            </a:r>
            <a:br>
              <a:rPr lang="de-CH" sz="2000" dirty="0" smtClean="0"/>
            </a:br>
            <a:r>
              <a:rPr lang="de-CH" sz="2000" b="0" dirty="0" smtClean="0"/>
              <a:t/>
            </a:r>
            <a:br>
              <a:rPr lang="de-CH" sz="2000" b="0" dirty="0" smtClean="0"/>
            </a:br>
            <a:r>
              <a:rPr lang="de-CH" sz="2000" b="0" dirty="0" smtClean="0"/>
              <a:t/>
            </a:r>
            <a:br>
              <a:rPr lang="de-CH" sz="2000" b="0" dirty="0" smtClean="0"/>
            </a:br>
            <a:endParaRPr lang="de-CH" sz="20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Konsumbedingte Umweltbelastung:</a:t>
            </a:r>
            <a:br>
              <a:rPr lang="de-CH" dirty="0" smtClean="0"/>
            </a:br>
            <a:r>
              <a:rPr lang="de-CH" dirty="0" smtClean="0"/>
              <a:t>Steigender Auslandanteil </a:t>
            </a:r>
            <a:endParaRPr lang="de-CH" dirty="0"/>
          </a:p>
        </p:txBody>
      </p:sp>
      <p:pic>
        <p:nvPicPr>
          <p:cNvPr id="1026" name="Picture 2"/>
          <p:cNvPicPr>
            <a:picLocks noChangeAspect="1" noChangeArrowheads="1"/>
          </p:cNvPicPr>
          <p:nvPr/>
        </p:nvPicPr>
        <p:blipFill>
          <a:blip r:embed="rId3" cstate="print"/>
          <a:srcRect/>
          <a:stretch>
            <a:fillRect/>
          </a:stretch>
        </p:blipFill>
        <p:spPr bwMode="auto">
          <a:xfrm>
            <a:off x="1331640" y="1340769"/>
            <a:ext cx="5184576" cy="3911386"/>
          </a:xfrm>
          <a:prstGeom prst="rect">
            <a:avLst/>
          </a:prstGeom>
          <a:noFill/>
          <a:ln w="9525">
            <a:noFill/>
            <a:miter lim="800000"/>
            <a:headEnd/>
            <a:tailEnd/>
          </a:ln>
        </p:spPr>
      </p:pic>
      <p:sp>
        <p:nvSpPr>
          <p:cNvPr id="5" name="Textfeld 4"/>
          <p:cNvSpPr txBox="1"/>
          <p:nvPr/>
        </p:nvSpPr>
        <p:spPr>
          <a:xfrm>
            <a:off x="1331641" y="5365665"/>
            <a:ext cx="7488832" cy="1015663"/>
          </a:xfrm>
          <a:prstGeom prst="rect">
            <a:avLst/>
          </a:prstGeom>
          <a:noFill/>
        </p:spPr>
        <p:txBody>
          <a:bodyPr wrap="square" rtlCol="0">
            <a:spAutoFit/>
          </a:bodyPr>
          <a:lstStyle/>
          <a:p>
            <a:r>
              <a:rPr lang="de-CH" sz="2000" dirty="0" smtClean="0"/>
              <a:t>Die Schweiz ist wirtschaftlich keine Insel.</a:t>
            </a:r>
          </a:p>
          <a:p>
            <a:pPr marL="266700" indent="-266700">
              <a:buFont typeface="Wingdings" pitchFamily="2" charset="2"/>
              <a:buChar char="Ø"/>
            </a:pPr>
            <a:r>
              <a:rPr lang="de-CH" sz="2000" dirty="0" smtClean="0"/>
              <a:t>Es wird immer wichtiger, die gesamte Wertschöpfungskette einzubeziehen.  </a:t>
            </a:r>
            <a:endParaRPr lang="de-CH"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331913" y="188913"/>
            <a:ext cx="7461250" cy="989012"/>
          </a:xfrm>
        </p:spPr>
        <p:txBody>
          <a:bodyPr/>
          <a:lstStyle/>
          <a:p>
            <a:r>
              <a:rPr lang="de-CH" sz="3000" smtClean="0"/>
              <a:t>Gesamtumweltbelastung nach </a:t>
            </a:r>
            <a:br>
              <a:rPr lang="de-CH" sz="3000" smtClean="0"/>
            </a:br>
            <a:r>
              <a:rPr lang="de-CH" sz="3000" smtClean="0"/>
              <a:t>Konsumbereichen</a:t>
            </a:r>
          </a:p>
        </p:txBody>
      </p:sp>
      <p:grpSp>
        <p:nvGrpSpPr>
          <p:cNvPr id="2" name="Gruppieren 9"/>
          <p:cNvGrpSpPr>
            <a:grpSpLocks/>
          </p:cNvGrpSpPr>
          <p:nvPr/>
        </p:nvGrpSpPr>
        <p:grpSpPr bwMode="auto">
          <a:xfrm>
            <a:off x="179388" y="1349375"/>
            <a:ext cx="8953500" cy="4816475"/>
            <a:chOff x="179388" y="1349375"/>
            <a:chExt cx="8953500" cy="4816475"/>
          </a:xfrm>
        </p:grpSpPr>
        <p:pic>
          <p:nvPicPr>
            <p:cNvPr id="11269" name="Picture 4"/>
            <p:cNvPicPr>
              <a:picLocks noChangeAspect="1" noChangeArrowheads="1"/>
            </p:cNvPicPr>
            <p:nvPr/>
          </p:nvPicPr>
          <p:blipFill>
            <a:blip r:embed="rId3" cstate="print"/>
            <a:srcRect/>
            <a:stretch>
              <a:fillRect/>
            </a:stretch>
          </p:blipFill>
          <p:spPr bwMode="auto">
            <a:xfrm>
              <a:off x="179388" y="1349375"/>
              <a:ext cx="7748570" cy="4816475"/>
            </a:xfrm>
            <a:prstGeom prst="rect">
              <a:avLst/>
            </a:prstGeom>
            <a:noFill/>
            <a:ln w="9525">
              <a:noFill/>
              <a:miter lim="800000"/>
              <a:headEnd/>
              <a:tailEnd/>
            </a:ln>
          </p:spPr>
        </p:pic>
        <p:sp>
          <p:nvSpPr>
            <p:cNvPr id="11270" name="Geschweifte Klammer rechts 13"/>
            <p:cNvSpPr>
              <a:spLocks/>
            </p:cNvSpPr>
            <p:nvPr/>
          </p:nvSpPr>
          <p:spPr bwMode="auto">
            <a:xfrm>
              <a:off x="7092253" y="2185996"/>
              <a:ext cx="144018" cy="1008092"/>
            </a:xfrm>
            <a:prstGeom prst="rightBrace">
              <a:avLst>
                <a:gd name="adj1" fmla="val 8328"/>
                <a:gd name="adj2" fmla="val 50000"/>
              </a:avLst>
            </a:prstGeom>
            <a:noFill/>
            <a:ln w="19050" algn="ctr">
              <a:solidFill>
                <a:srgbClr val="C00000"/>
              </a:solidFill>
              <a:round/>
              <a:headEnd/>
              <a:tailEnd/>
            </a:ln>
          </p:spPr>
          <p:txBody>
            <a:bodyPr/>
            <a:lstStyle/>
            <a:p>
              <a:endParaRPr lang="de-DE"/>
            </a:p>
          </p:txBody>
        </p:sp>
        <p:sp>
          <p:nvSpPr>
            <p:cNvPr id="11271" name="Textfeld 14"/>
            <p:cNvSpPr txBox="1">
              <a:spLocks noChangeArrowheads="1"/>
            </p:cNvSpPr>
            <p:nvPr/>
          </p:nvSpPr>
          <p:spPr bwMode="auto">
            <a:xfrm>
              <a:off x="7260654" y="2363936"/>
              <a:ext cx="1872234" cy="646390"/>
            </a:xfrm>
            <a:prstGeom prst="rect">
              <a:avLst/>
            </a:prstGeom>
            <a:noFill/>
            <a:ln w="9525">
              <a:noFill/>
              <a:miter lim="800000"/>
              <a:headEnd/>
              <a:tailEnd/>
            </a:ln>
          </p:spPr>
          <p:txBody>
            <a:bodyPr>
              <a:spAutoFit/>
            </a:bodyPr>
            <a:lstStyle/>
            <a:p>
              <a:r>
                <a:rPr lang="de-CH" sz="1800" b="1">
                  <a:solidFill>
                    <a:srgbClr val="C00000"/>
                  </a:solidFill>
                  <a:latin typeface="Arial Narrow" pitchFamily="34" charset="0"/>
                </a:rPr>
                <a:t>~ 70 % Ernährung, Wohnen, Mobilität</a:t>
              </a:r>
            </a:p>
          </p:txBody>
        </p:sp>
      </p:grpSp>
      <p:sp>
        <p:nvSpPr>
          <p:cNvPr id="11268" name="Rechteck 8"/>
          <p:cNvSpPr>
            <a:spLocks noChangeArrowheads="1"/>
          </p:cNvSpPr>
          <p:nvPr/>
        </p:nvSpPr>
        <p:spPr bwMode="auto">
          <a:xfrm>
            <a:off x="4211638" y="6045200"/>
            <a:ext cx="4572000" cy="276225"/>
          </a:xfrm>
          <a:prstGeom prst="rect">
            <a:avLst/>
          </a:prstGeom>
          <a:noFill/>
          <a:ln w="9525">
            <a:noFill/>
            <a:miter lim="800000"/>
            <a:headEnd/>
            <a:tailEnd/>
          </a:ln>
        </p:spPr>
        <p:txBody>
          <a:bodyPr>
            <a:spAutoFit/>
          </a:bodyPr>
          <a:lstStyle/>
          <a:p>
            <a:pPr algn="r">
              <a:spcAft>
                <a:spcPts val="600"/>
              </a:spcAft>
            </a:pPr>
            <a:r>
              <a:rPr lang="de-CH" sz="1200" i="1"/>
              <a:t>Daten:  ESU services Ltd./Rütter+Partner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58"/>
          <p:cNvPicPr>
            <a:picLocks noChangeAspect="1"/>
          </p:cNvPicPr>
          <p:nvPr/>
        </p:nvPicPr>
        <p:blipFill>
          <a:blip r:embed="rId3" cstate="print"/>
          <a:srcRect/>
          <a:stretch>
            <a:fillRect/>
          </a:stretch>
        </p:blipFill>
        <p:spPr bwMode="auto">
          <a:xfrm>
            <a:off x="1247775" y="1557338"/>
            <a:ext cx="6648450" cy="4141787"/>
          </a:xfrm>
          <a:prstGeom prst="rect">
            <a:avLst/>
          </a:prstGeom>
          <a:noFill/>
          <a:ln w="9525">
            <a:noFill/>
            <a:miter lim="800000"/>
            <a:headEnd/>
            <a:tailEnd/>
          </a:ln>
        </p:spPr>
      </p:pic>
      <p:sp>
        <p:nvSpPr>
          <p:cNvPr id="16387" name="Titel 1"/>
          <p:cNvSpPr>
            <a:spLocks noGrp="1"/>
          </p:cNvSpPr>
          <p:nvPr>
            <p:ph type="title"/>
          </p:nvPr>
        </p:nvSpPr>
        <p:spPr/>
        <p:txBody>
          <a:bodyPr/>
          <a:lstStyle/>
          <a:p>
            <a:r>
              <a:rPr lang="de-CH" altLang="de-DE" dirty="0" smtClean="0"/>
              <a:t>Wir brauchen einen „Keil“</a:t>
            </a:r>
            <a:br>
              <a:rPr lang="de-CH" altLang="de-DE" dirty="0" smtClean="0"/>
            </a:br>
            <a:r>
              <a:rPr lang="de-CH" sz="2400" b="0" dirty="0" smtClean="0"/>
              <a:t>Schweizer Ressourcenverbrauch</a:t>
            </a:r>
            <a:r>
              <a:rPr lang="de-CH" altLang="de-DE" dirty="0" smtClean="0"/>
              <a:t/>
            </a:r>
            <a:br>
              <a:rPr lang="de-CH" altLang="de-DE" dirty="0" smtClean="0"/>
            </a:br>
            <a:endParaRPr lang="de-CH" altLang="de-DE" sz="2400" b="0" dirty="0" smtClean="0"/>
          </a:p>
        </p:txBody>
      </p:sp>
      <p:cxnSp>
        <p:nvCxnSpPr>
          <p:cNvPr id="16388" name="Gerade Verbindung mit Pfeil 7"/>
          <p:cNvCxnSpPr>
            <a:cxnSpLocks noChangeShapeType="1"/>
          </p:cNvCxnSpPr>
          <p:nvPr/>
        </p:nvCxnSpPr>
        <p:spPr bwMode="auto">
          <a:xfrm>
            <a:off x="4783138" y="3224213"/>
            <a:ext cx="2668587" cy="908050"/>
          </a:xfrm>
          <a:prstGeom prst="straightConnector1">
            <a:avLst/>
          </a:prstGeom>
          <a:noFill/>
          <a:ln w="38100" algn="ctr">
            <a:solidFill>
              <a:srgbClr val="659A2A"/>
            </a:solidFill>
            <a:round/>
            <a:headEnd/>
            <a:tailEnd type="triangle" w="lg" len="lg"/>
          </a:ln>
        </p:spPr>
      </p:cxnSp>
      <p:sp>
        <p:nvSpPr>
          <p:cNvPr id="16406" name="Freihandform 6"/>
          <p:cNvSpPr>
            <a:spLocks/>
          </p:cNvSpPr>
          <p:nvPr/>
        </p:nvSpPr>
        <p:spPr bwMode="auto">
          <a:xfrm>
            <a:off x="4848225" y="3190875"/>
            <a:ext cx="2036890" cy="684213"/>
          </a:xfrm>
          <a:custGeom>
            <a:avLst/>
            <a:gdLst>
              <a:gd name="T0" fmla="*/ 0 w 2027223"/>
              <a:gd name="T1" fmla="*/ 0 h 681038"/>
              <a:gd name="T2" fmla="*/ 2116012 w 2027223"/>
              <a:gd name="T3" fmla="*/ 712661 h 681038"/>
              <a:gd name="T4" fmla="*/ 2154807 w 2027223"/>
              <a:gd name="T5" fmla="*/ 421105 h 681038"/>
              <a:gd name="T6" fmla="*/ 0 w 2027223"/>
              <a:gd name="T7" fmla="*/ 0 h 681038"/>
              <a:gd name="T8" fmla="*/ 0 60000 65536"/>
              <a:gd name="T9" fmla="*/ 0 60000 65536"/>
              <a:gd name="T10" fmla="*/ 0 60000 65536"/>
              <a:gd name="T11" fmla="*/ 0 60000 65536"/>
              <a:gd name="T12" fmla="*/ 0 w 2027223"/>
              <a:gd name="T13" fmla="*/ 0 h 681038"/>
              <a:gd name="T14" fmla="*/ 2027223 w 2027223"/>
              <a:gd name="T15" fmla="*/ 681038 h 681038"/>
            </a:gdLst>
            <a:ahLst/>
            <a:cxnLst>
              <a:cxn ang="T8">
                <a:pos x="T0" y="T1"/>
              </a:cxn>
              <a:cxn ang="T9">
                <a:pos x="T2" y="T3"/>
              </a:cxn>
              <a:cxn ang="T10">
                <a:pos x="T4" y="T5"/>
              </a:cxn>
              <a:cxn ang="T11">
                <a:pos x="T6" y="T7"/>
              </a:cxn>
            </a:cxnLst>
            <a:rect l="T12" t="T13" r="T14" b="T15"/>
            <a:pathLst>
              <a:path w="2027223" h="681038">
                <a:moveTo>
                  <a:pt x="0" y="0"/>
                </a:moveTo>
                <a:lnTo>
                  <a:pt x="1990725" y="681038"/>
                </a:lnTo>
                <a:lnTo>
                  <a:pt x="2027223" y="402422"/>
                </a:lnTo>
                <a:lnTo>
                  <a:pt x="0" y="0"/>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sp>
        <p:nvSpPr>
          <p:cNvPr id="16404" name="Freihandform 9"/>
          <p:cNvSpPr>
            <a:spLocks/>
          </p:cNvSpPr>
          <p:nvPr/>
        </p:nvSpPr>
        <p:spPr bwMode="auto">
          <a:xfrm>
            <a:off x="4840288" y="2746375"/>
            <a:ext cx="2159974" cy="442913"/>
          </a:xfrm>
          <a:custGeom>
            <a:avLst/>
            <a:gdLst>
              <a:gd name="T0" fmla="*/ 0 w 2159795"/>
              <a:gd name="T1" fmla="*/ 442912 h 442912"/>
              <a:gd name="T2" fmla="*/ 2121695 w 2159795"/>
              <a:gd name="T3" fmla="*/ 278606 h 442912"/>
              <a:gd name="T4" fmla="*/ 2159795 w 2159795"/>
              <a:gd name="T5" fmla="*/ 0 h 442912"/>
              <a:gd name="T6" fmla="*/ 0 w 2159795"/>
              <a:gd name="T7" fmla="*/ 442912 h 442912"/>
              <a:gd name="T8" fmla="*/ 0 60000 65536"/>
              <a:gd name="T9" fmla="*/ 0 60000 65536"/>
              <a:gd name="T10" fmla="*/ 0 60000 65536"/>
              <a:gd name="T11" fmla="*/ 0 60000 65536"/>
              <a:gd name="T12" fmla="*/ 0 w 2159795"/>
              <a:gd name="T13" fmla="*/ 0 h 442912"/>
              <a:gd name="T14" fmla="*/ 2159795 w 2159795"/>
              <a:gd name="T15" fmla="*/ 442912 h 442912"/>
            </a:gdLst>
            <a:ahLst/>
            <a:cxnLst>
              <a:cxn ang="T8">
                <a:pos x="T0" y="T1"/>
              </a:cxn>
              <a:cxn ang="T9">
                <a:pos x="T2" y="T3"/>
              </a:cxn>
              <a:cxn ang="T10">
                <a:pos x="T4" y="T5"/>
              </a:cxn>
              <a:cxn ang="T11">
                <a:pos x="T6" y="T7"/>
              </a:cxn>
            </a:cxnLst>
            <a:rect l="T12" t="T13" r="T14" b="T15"/>
            <a:pathLst>
              <a:path w="2159795" h="442912">
                <a:moveTo>
                  <a:pt x="0" y="442912"/>
                </a:moveTo>
                <a:lnTo>
                  <a:pt x="2121694" y="278606"/>
                </a:lnTo>
                <a:lnTo>
                  <a:pt x="2159795" y="0"/>
                </a:lnTo>
                <a:lnTo>
                  <a:pt x="0" y="442912"/>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sp>
        <p:nvSpPr>
          <p:cNvPr id="16402" name="Freihandform 10"/>
          <p:cNvSpPr>
            <a:spLocks/>
          </p:cNvSpPr>
          <p:nvPr/>
        </p:nvSpPr>
        <p:spPr bwMode="auto">
          <a:xfrm>
            <a:off x="4840288" y="2465388"/>
            <a:ext cx="2198688" cy="723900"/>
          </a:xfrm>
          <a:custGeom>
            <a:avLst/>
            <a:gdLst>
              <a:gd name="T0" fmla="*/ 0 w 2197894"/>
              <a:gd name="T1" fmla="*/ 723900 h 723900"/>
              <a:gd name="T2" fmla="*/ 2159446 w 2197894"/>
              <a:gd name="T3" fmla="*/ 283071 h 723900"/>
              <a:gd name="T4" fmla="*/ 2197894 w 2197894"/>
              <a:gd name="T5" fmla="*/ 0 h 723900"/>
              <a:gd name="T6" fmla="*/ 0 w 2197894"/>
              <a:gd name="T7" fmla="*/ 723900 h 723900"/>
              <a:gd name="T8" fmla="*/ 0 60000 65536"/>
              <a:gd name="T9" fmla="*/ 0 60000 65536"/>
              <a:gd name="T10" fmla="*/ 0 60000 65536"/>
              <a:gd name="T11" fmla="*/ 0 60000 65536"/>
              <a:gd name="T12" fmla="*/ 0 w 2197894"/>
              <a:gd name="T13" fmla="*/ 0 h 723900"/>
              <a:gd name="T14" fmla="*/ 2197894 w 2197894"/>
              <a:gd name="T15" fmla="*/ 723900 h 723900"/>
            </a:gdLst>
            <a:ahLst/>
            <a:cxnLst>
              <a:cxn ang="T8">
                <a:pos x="T0" y="T1"/>
              </a:cxn>
              <a:cxn ang="T9">
                <a:pos x="T2" y="T3"/>
              </a:cxn>
              <a:cxn ang="T10">
                <a:pos x="T4" y="T5"/>
              </a:cxn>
              <a:cxn ang="T11">
                <a:pos x="T6" y="T7"/>
              </a:cxn>
            </a:cxnLst>
            <a:rect l="T12" t="T13" r="T14" b="T15"/>
            <a:pathLst>
              <a:path w="2197894" h="723900">
                <a:moveTo>
                  <a:pt x="0" y="723900"/>
                </a:moveTo>
                <a:lnTo>
                  <a:pt x="2159447" y="283071"/>
                </a:lnTo>
                <a:lnTo>
                  <a:pt x="2197894" y="0"/>
                </a:lnTo>
                <a:lnTo>
                  <a:pt x="0" y="723900"/>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grpSp>
        <p:nvGrpSpPr>
          <p:cNvPr id="5" name="Gruppieren 19"/>
          <p:cNvGrpSpPr>
            <a:grpSpLocks/>
          </p:cNvGrpSpPr>
          <p:nvPr/>
        </p:nvGrpSpPr>
        <p:grpSpPr bwMode="auto">
          <a:xfrm>
            <a:off x="4846638" y="3190875"/>
            <a:ext cx="3978275" cy="406400"/>
            <a:chOff x="4845844" y="2993231"/>
            <a:chExt cx="3979391" cy="405684"/>
          </a:xfrm>
        </p:grpSpPr>
        <p:sp>
          <p:nvSpPr>
            <p:cNvPr id="16400" name="Freihandform 7"/>
            <p:cNvSpPr>
              <a:spLocks/>
            </p:cNvSpPr>
            <p:nvPr/>
          </p:nvSpPr>
          <p:spPr bwMode="auto">
            <a:xfrm>
              <a:off x="4845844" y="2993231"/>
              <a:ext cx="2076673" cy="402432"/>
            </a:xfrm>
            <a:custGeom>
              <a:avLst/>
              <a:gdLst>
                <a:gd name="T0" fmla="*/ 0 w 2076673"/>
                <a:gd name="T1" fmla="*/ 0 h 402432"/>
                <a:gd name="T2" fmla="*/ 2038350 w 2076673"/>
                <a:gd name="T3" fmla="*/ 402432 h 402432"/>
                <a:gd name="T4" fmla="*/ 2076673 w 2076673"/>
                <a:gd name="T5" fmla="*/ 121345 h 402432"/>
                <a:gd name="T6" fmla="*/ 0 w 2076673"/>
                <a:gd name="T7" fmla="*/ 0 h 402432"/>
                <a:gd name="T8" fmla="*/ 0 60000 65536"/>
                <a:gd name="T9" fmla="*/ 0 60000 65536"/>
                <a:gd name="T10" fmla="*/ 0 60000 65536"/>
                <a:gd name="T11" fmla="*/ 0 60000 65536"/>
                <a:gd name="T12" fmla="*/ 0 w 2076673"/>
                <a:gd name="T13" fmla="*/ 0 h 402432"/>
                <a:gd name="T14" fmla="*/ 2076673 w 2076673"/>
                <a:gd name="T15" fmla="*/ 402432 h 402432"/>
              </a:gdLst>
              <a:ahLst/>
              <a:cxnLst>
                <a:cxn ang="T8">
                  <a:pos x="T0" y="T1"/>
                </a:cxn>
                <a:cxn ang="T9">
                  <a:pos x="T2" y="T3"/>
                </a:cxn>
                <a:cxn ang="T10">
                  <a:pos x="T4" y="T5"/>
                </a:cxn>
                <a:cxn ang="T11">
                  <a:pos x="T6" y="T7"/>
                </a:cxn>
              </a:cxnLst>
              <a:rect l="T12" t="T13" r="T14" b="T15"/>
              <a:pathLst>
                <a:path w="2076673" h="402432">
                  <a:moveTo>
                    <a:pt x="0" y="0"/>
                  </a:moveTo>
                  <a:lnTo>
                    <a:pt x="2038350" y="402432"/>
                  </a:lnTo>
                  <a:lnTo>
                    <a:pt x="2076673" y="121345"/>
                  </a:lnTo>
                  <a:lnTo>
                    <a:pt x="0" y="0"/>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sp>
          <p:nvSpPr>
            <p:cNvPr id="16401" name="Textfeld 15"/>
            <p:cNvSpPr txBox="1">
              <a:spLocks noChangeArrowheads="1"/>
            </p:cNvSpPr>
            <p:nvPr/>
          </p:nvSpPr>
          <p:spPr bwMode="auto">
            <a:xfrm>
              <a:off x="6881019" y="3121916"/>
              <a:ext cx="1944216" cy="276999"/>
            </a:xfrm>
            <a:prstGeom prst="rect">
              <a:avLst/>
            </a:prstGeom>
            <a:noFill/>
            <a:ln w="9525">
              <a:noFill/>
              <a:miter lim="800000"/>
              <a:headEnd/>
              <a:tailEnd/>
            </a:ln>
          </p:spPr>
          <p:txBody>
            <a:bodyPr>
              <a:spAutoFit/>
            </a:bodyPr>
            <a:lstStyle/>
            <a:p>
              <a:endParaRPr lang="de-CH" altLang="de-DE" sz="1200" b="1" dirty="0">
                <a:latin typeface="Arial Narrow" pitchFamily="34" charset="0"/>
              </a:endParaRPr>
            </a:p>
          </p:txBody>
        </p:sp>
      </p:grpSp>
      <p:grpSp>
        <p:nvGrpSpPr>
          <p:cNvPr id="6" name="Gruppieren 20"/>
          <p:cNvGrpSpPr>
            <a:grpSpLocks/>
          </p:cNvGrpSpPr>
          <p:nvPr/>
        </p:nvGrpSpPr>
        <p:grpSpPr bwMode="auto">
          <a:xfrm>
            <a:off x="4846638" y="3022600"/>
            <a:ext cx="4297362" cy="473075"/>
            <a:chOff x="4845845" y="2823767"/>
            <a:chExt cx="4298559" cy="472805"/>
          </a:xfrm>
        </p:grpSpPr>
        <p:sp>
          <p:nvSpPr>
            <p:cNvPr id="16398" name="Freihandform 8"/>
            <p:cNvSpPr>
              <a:spLocks/>
            </p:cNvSpPr>
            <p:nvPr/>
          </p:nvSpPr>
          <p:spPr bwMode="auto">
            <a:xfrm>
              <a:off x="4845845" y="2823767"/>
              <a:ext cx="2117378" cy="288528"/>
            </a:xfrm>
            <a:custGeom>
              <a:avLst/>
              <a:gdLst>
                <a:gd name="T0" fmla="*/ 0 w 2117378"/>
                <a:gd name="T1" fmla="*/ 169465 h 288528"/>
                <a:gd name="T2" fmla="*/ 2078831 w 2117378"/>
                <a:gd name="T3" fmla="*/ 288528 h 288528"/>
                <a:gd name="T4" fmla="*/ 2117378 w 2117378"/>
                <a:gd name="T5" fmla="*/ 0 h 288528"/>
                <a:gd name="T6" fmla="*/ 0 w 2117378"/>
                <a:gd name="T7" fmla="*/ 169465 h 288528"/>
                <a:gd name="T8" fmla="*/ 0 60000 65536"/>
                <a:gd name="T9" fmla="*/ 0 60000 65536"/>
                <a:gd name="T10" fmla="*/ 0 60000 65536"/>
                <a:gd name="T11" fmla="*/ 0 60000 65536"/>
                <a:gd name="T12" fmla="*/ 0 w 2117378"/>
                <a:gd name="T13" fmla="*/ 0 h 288528"/>
                <a:gd name="T14" fmla="*/ 2117378 w 2117378"/>
                <a:gd name="T15" fmla="*/ 288528 h 288528"/>
              </a:gdLst>
              <a:ahLst/>
              <a:cxnLst>
                <a:cxn ang="T8">
                  <a:pos x="T0" y="T1"/>
                </a:cxn>
                <a:cxn ang="T9">
                  <a:pos x="T2" y="T3"/>
                </a:cxn>
                <a:cxn ang="T10">
                  <a:pos x="T4" y="T5"/>
                </a:cxn>
                <a:cxn ang="T11">
                  <a:pos x="T6" y="T7"/>
                </a:cxn>
              </a:cxnLst>
              <a:rect l="T12" t="T13" r="T14" b="T15"/>
              <a:pathLst>
                <a:path w="2117378" h="288528">
                  <a:moveTo>
                    <a:pt x="0" y="169465"/>
                  </a:moveTo>
                  <a:lnTo>
                    <a:pt x="2078831" y="288528"/>
                  </a:lnTo>
                  <a:lnTo>
                    <a:pt x="2117378" y="0"/>
                  </a:lnTo>
                  <a:lnTo>
                    <a:pt x="0" y="169465"/>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sp>
          <p:nvSpPr>
            <p:cNvPr id="16399" name="Textfeld 16"/>
            <p:cNvSpPr txBox="1">
              <a:spLocks noChangeArrowheads="1"/>
            </p:cNvSpPr>
            <p:nvPr/>
          </p:nvSpPr>
          <p:spPr bwMode="auto">
            <a:xfrm>
              <a:off x="6923886" y="2835390"/>
              <a:ext cx="2220518" cy="461182"/>
            </a:xfrm>
            <a:prstGeom prst="rect">
              <a:avLst/>
            </a:prstGeom>
            <a:noFill/>
            <a:ln w="9525">
              <a:noFill/>
              <a:miter lim="800000"/>
              <a:headEnd/>
              <a:tailEnd/>
            </a:ln>
          </p:spPr>
          <p:txBody>
            <a:bodyPr>
              <a:spAutoFit/>
            </a:bodyPr>
            <a:lstStyle/>
            <a:p>
              <a:endParaRPr lang="de-CH" altLang="de-DE" sz="1200" b="1" dirty="0">
                <a:latin typeface="Arial Narrow" pitchFamily="34" charset="0"/>
              </a:endParaRPr>
            </a:p>
            <a:p>
              <a:r>
                <a:rPr lang="de-CH" altLang="de-DE" sz="1200" b="1" dirty="0">
                  <a:latin typeface="Arial Narrow" pitchFamily="34" charset="0"/>
                </a:rPr>
                <a:t> </a:t>
              </a:r>
            </a:p>
          </p:txBody>
        </p:sp>
      </p:grpSp>
      <p:sp>
        <p:nvSpPr>
          <p:cNvPr id="16396" name="Freihandform 11"/>
          <p:cNvSpPr>
            <a:spLocks/>
          </p:cNvSpPr>
          <p:nvPr/>
        </p:nvSpPr>
        <p:spPr bwMode="auto">
          <a:xfrm>
            <a:off x="4833938" y="2155825"/>
            <a:ext cx="2250110" cy="1028700"/>
          </a:xfrm>
          <a:custGeom>
            <a:avLst/>
            <a:gdLst>
              <a:gd name="T0" fmla="*/ 0 w 2250281"/>
              <a:gd name="T1" fmla="*/ 1028700 h 1028700"/>
              <a:gd name="T2" fmla="*/ 2205037 w 2250281"/>
              <a:gd name="T3" fmla="*/ 307181 h 1028700"/>
              <a:gd name="T4" fmla="*/ 2250281 w 2250281"/>
              <a:gd name="T5" fmla="*/ 0 h 1028700"/>
              <a:gd name="T6" fmla="*/ 0 w 2250281"/>
              <a:gd name="T7" fmla="*/ 1028700 h 1028700"/>
              <a:gd name="T8" fmla="*/ 0 60000 65536"/>
              <a:gd name="T9" fmla="*/ 0 60000 65536"/>
              <a:gd name="T10" fmla="*/ 0 60000 65536"/>
              <a:gd name="T11" fmla="*/ 0 60000 65536"/>
              <a:gd name="T12" fmla="*/ 0 w 2250281"/>
              <a:gd name="T13" fmla="*/ 0 h 1028700"/>
              <a:gd name="T14" fmla="*/ 2250281 w 2250281"/>
              <a:gd name="T15" fmla="*/ 1028700 h 1028700"/>
            </a:gdLst>
            <a:ahLst/>
            <a:cxnLst>
              <a:cxn ang="T8">
                <a:pos x="T0" y="T1"/>
              </a:cxn>
              <a:cxn ang="T9">
                <a:pos x="T2" y="T3"/>
              </a:cxn>
              <a:cxn ang="T10">
                <a:pos x="T4" y="T5"/>
              </a:cxn>
              <a:cxn ang="T11">
                <a:pos x="T6" y="T7"/>
              </a:cxn>
            </a:cxnLst>
            <a:rect l="T12" t="T13" r="T14" b="T15"/>
            <a:pathLst>
              <a:path w="2250281" h="1028700">
                <a:moveTo>
                  <a:pt x="0" y="1028700"/>
                </a:moveTo>
                <a:lnTo>
                  <a:pt x="2205037" y="307181"/>
                </a:lnTo>
                <a:lnTo>
                  <a:pt x="2250281" y="0"/>
                </a:lnTo>
                <a:lnTo>
                  <a:pt x="0" y="1028700"/>
                </a:lnTo>
                <a:close/>
              </a:path>
            </a:pathLst>
          </a:custGeom>
          <a:solidFill>
            <a:srgbClr val="87CA3E"/>
          </a:solidFill>
          <a:ln w="9525" cap="flat" cmpd="sng" algn="ctr">
            <a:solidFill>
              <a:srgbClr val="659A2A"/>
            </a:solidFill>
            <a:prstDash val="solid"/>
            <a:round/>
            <a:headEnd type="none" w="med" len="med"/>
            <a:tailEnd type="none" w="med" len="med"/>
          </a:ln>
        </p:spPr>
        <p:txBody>
          <a:bodyPr/>
          <a:lstStyle/>
          <a:p>
            <a:endParaRPr lang="de-CH"/>
          </a:p>
        </p:txBody>
      </p:sp>
      <p:sp>
        <p:nvSpPr>
          <p:cNvPr id="16395" name="Rechteck 3"/>
          <p:cNvSpPr>
            <a:spLocks noChangeArrowheads="1"/>
          </p:cNvSpPr>
          <p:nvPr/>
        </p:nvSpPr>
        <p:spPr bwMode="auto">
          <a:xfrm>
            <a:off x="574675" y="5805488"/>
            <a:ext cx="7994650" cy="276225"/>
          </a:xfrm>
          <a:prstGeom prst="rect">
            <a:avLst/>
          </a:prstGeom>
          <a:noFill/>
          <a:ln w="9525">
            <a:noFill/>
            <a:miter lim="800000"/>
            <a:headEnd/>
            <a:tailEnd/>
          </a:ln>
        </p:spPr>
        <p:txBody>
          <a:bodyPr>
            <a:spAutoFit/>
          </a:bodyPr>
          <a:lstStyle/>
          <a:p>
            <a:pPr algn="r"/>
            <a:r>
              <a:rPr lang="de-CH" altLang="de-DE" sz="1200" i="1">
                <a:ea typeface="宋体" pitchFamily="2" charset="-122"/>
              </a:rPr>
              <a:t>Ressourcenverbrauch gemessen am Ökologischen Fussabdruck in Anzahl Erden; Quelle: </a:t>
            </a:r>
            <a:r>
              <a:rPr lang="de-CH" altLang="de-DE" sz="1200" i="1">
                <a:ea typeface="宋体" pitchFamily="2" charset="-122"/>
                <a:hlinkClick r:id="rId4"/>
              </a:rPr>
              <a:t>www.footprintnetwork.org</a:t>
            </a:r>
            <a:endParaRPr lang="de-CH" altLang="de-DE" sz="1200" i="1">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6988" y="323851"/>
            <a:ext cx="7461250" cy="728886"/>
          </a:xfrm>
        </p:spPr>
        <p:txBody>
          <a:bodyPr/>
          <a:lstStyle/>
          <a:p>
            <a:r>
              <a:rPr lang="de-CH" sz="2800" dirty="0" smtClean="0"/>
              <a:t>Wachstum mit Umweltschutz</a:t>
            </a:r>
            <a:endParaRPr lang="en-US" sz="2800" dirty="0"/>
          </a:p>
        </p:txBody>
      </p:sp>
      <p:sp>
        <p:nvSpPr>
          <p:cNvPr id="3" name="Espace réservé du contenu 2"/>
          <p:cNvSpPr>
            <a:spLocks noGrp="1"/>
          </p:cNvSpPr>
          <p:nvPr>
            <p:ph idx="1"/>
          </p:nvPr>
        </p:nvSpPr>
        <p:spPr>
          <a:xfrm>
            <a:off x="971600" y="1412776"/>
            <a:ext cx="7992888" cy="4770437"/>
          </a:xfrm>
        </p:spPr>
        <p:txBody>
          <a:bodyPr/>
          <a:lstStyle/>
          <a:p>
            <a:pPr algn="just">
              <a:buNone/>
            </a:pPr>
            <a:r>
              <a:rPr lang="fr-CH" sz="1600" b="1" dirty="0" smtClean="0"/>
              <a:t>	</a:t>
            </a:r>
            <a:r>
              <a:rPr lang="fr-CH" dirty="0" err="1" smtClean="0"/>
              <a:t>Alle</a:t>
            </a:r>
            <a:r>
              <a:rPr lang="fr-CH" dirty="0" smtClean="0"/>
              <a:t> Länder, </a:t>
            </a:r>
            <a:r>
              <a:rPr lang="fr-CH" dirty="0" err="1" smtClean="0"/>
              <a:t>unabhängig</a:t>
            </a:r>
            <a:r>
              <a:rPr lang="fr-CH" dirty="0" smtClean="0"/>
              <a:t> </a:t>
            </a:r>
            <a:r>
              <a:rPr lang="fr-CH" dirty="0" err="1" smtClean="0"/>
              <a:t>vom</a:t>
            </a:r>
            <a:r>
              <a:rPr lang="fr-CH" dirty="0" smtClean="0"/>
              <a:t> </a:t>
            </a:r>
          </a:p>
          <a:p>
            <a:pPr algn="just">
              <a:buNone/>
            </a:pPr>
            <a:r>
              <a:rPr lang="fr-CH" dirty="0" smtClean="0"/>
              <a:t>	</a:t>
            </a:r>
            <a:r>
              <a:rPr lang="fr-CH" dirty="0" err="1" smtClean="0"/>
              <a:t>Einkommensniveau</a:t>
            </a:r>
            <a:r>
              <a:rPr lang="fr-CH" dirty="0" smtClean="0"/>
              <a:t>, </a:t>
            </a:r>
            <a:r>
              <a:rPr lang="fr-CH" dirty="0" err="1" smtClean="0"/>
              <a:t>können</a:t>
            </a:r>
            <a:r>
              <a:rPr lang="fr-CH" dirty="0" smtClean="0"/>
              <a:t> </a:t>
            </a:r>
          </a:p>
          <a:p>
            <a:pPr algn="just">
              <a:buNone/>
            </a:pPr>
            <a:r>
              <a:rPr lang="fr-CH" dirty="0" smtClean="0"/>
              <a:t>	</a:t>
            </a:r>
            <a:r>
              <a:rPr lang="fr-CH" dirty="0" err="1" smtClean="0"/>
              <a:t>gleichzeitig</a:t>
            </a:r>
            <a:r>
              <a:rPr lang="fr-CH" dirty="0" smtClean="0"/>
              <a:t> </a:t>
            </a:r>
            <a:r>
              <a:rPr lang="fr-CH" dirty="0" err="1" smtClean="0"/>
              <a:t>für</a:t>
            </a:r>
            <a:r>
              <a:rPr lang="fr-CH" dirty="0" smtClean="0"/>
              <a:t> </a:t>
            </a:r>
            <a:r>
              <a:rPr lang="fr-CH" dirty="0" err="1" smtClean="0"/>
              <a:t>ein</a:t>
            </a:r>
            <a:r>
              <a:rPr lang="fr-CH" dirty="0" smtClean="0"/>
              <a:t> </a:t>
            </a:r>
            <a:r>
              <a:rPr lang="fr-CH" dirty="0" err="1" smtClean="0"/>
              <a:t>nachhaltiges</a:t>
            </a:r>
            <a:r>
              <a:rPr lang="fr-CH" dirty="0" smtClean="0"/>
              <a:t> </a:t>
            </a:r>
          </a:p>
          <a:p>
            <a:pPr indent="19050" algn="just">
              <a:buNone/>
            </a:pPr>
            <a:r>
              <a:rPr lang="fr-CH" dirty="0" err="1" smtClean="0"/>
              <a:t>ökonomisches</a:t>
            </a:r>
            <a:r>
              <a:rPr lang="fr-CH" dirty="0" smtClean="0"/>
              <a:t> </a:t>
            </a:r>
            <a:r>
              <a:rPr lang="fr-CH" dirty="0" err="1" smtClean="0"/>
              <a:t>Wachstum</a:t>
            </a:r>
            <a:r>
              <a:rPr lang="fr-CH" dirty="0" smtClean="0"/>
              <a:t> </a:t>
            </a:r>
            <a:r>
              <a:rPr lang="fr-CH" dirty="0" err="1" smtClean="0"/>
              <a:t>sorgen</a:t>
            </a:r>
            <a:r>
              <a:rPr lang="fr-CH" dirty="0" smtClean="0"/>
              <a:t> </a:t>
            </a:r>
          </a:p>
          <a:p>
            <a:pPr indent="19050" algn="just">
              <a:buNone/>
            </a:pPr>
            <a:r>
              <a:rPr lang="fr-CH" dirty="0" err="1" smtClean="0"/>
              <a:t>und</a:t>
            </a:r>
            <a:r>
              <a:rPr lang="fr-CH" dirty="0" smtClean="0"/>
              <a:t> die </a:t>
            </a:r>
            <a:r>
              <a:rPr lang="fr-CH" dirty="0" err="1" smtClean="0"/>
              <a:t>Risiken</a:t>
            </a:r>
            <a:r>
              <a:rPr lang="fr-CH" dirty="0" smtClean="0"/>
              <a:t> des </a:t>
            </a:r>
            <a:r>
              <a:rPr lang="fr-CH" dirty="0" err="1" smtClean="0"/>
              <a:t>Klimawandels</a:t>
            </a:r>
            <a:r>
              <a:rPr lang="fr-CH" dirty="0" smtClean="0"/>
              <a:t> </a:t>
            </a:r>
            <a:r>
              <a:rPr lang="fr-CH" dirty="0" err="1" smtClean="0"/>
              <a:t>eindämmen</a:t>
            </a:r>
            <a:r>
              <a:rPr lang="fr-CH" dirty="0" smtClean="0"/>
              <a:t>!</a:t>
            </a:r>
          </a:p>
          <a:p>
            <a:pPr lvl="1">
              <a:buFont typeface="Wingdings" pitchFamily="2" charset="2"/>
              <a:buChar char="Ø"/>
            </a:pPr>
            <a:r>
              <a:rPr lang="fr-CH" dirty="0" err="1" smtClean="0"/>
              <a:t>strukturelle</a:t>
            </a:r>
            <a:r>
              <a:rPr lang="fr-CH" dirty="0" smtClean="0"/>
              <a:t> </a:t>
            </a:r>
            <a:r>
              <a:rPr lang="fr-CH" dirty="0" err="1" smtClean="0"/>
              <a:t>und</a:t>
            </a:r>
            <a:r>
              <a:rPr lang="fr-CH" dirty="0" smtClean="0"/>
              <a:t> </a:t>
            </a:r>
            <a:r>
              <a:rPr lang="fr-CH" dirty="0" err="1" smtClean="0"/>
              <a:t>technologische</a:t>
            </a:r>
            <a:r>
              <a:rPr lang="fr-CH" dirty="0" smtClean="0"/>
              <a:t> </a:t>
            </a:r>
            <a:r>
              <a:rPr lang="fr-CH" dirty="0" err="1" smtClean="0"/>
              <a:t>Veränderungen</a:t>
            </a:r>
            <a:endParaRPr lang="fr-CH" dirty="0" smtClean="0"/>
          </a:p>
          <a:p>
            <a:pPr lvl="1">
              <a:buFont typeface="Wingdings" pitchFamily="2" charset="2"/>
              <a:buChar char="Ø"/>
            </a:pPr>
            <a:r>
              <a:rPr lang="fr-CH" dirty="0" err="1" smtClean="0"/>
              <a:t>wirtschaftliche</a:t>
            </a:r>
            <a:r>
              <a:rPr lang="fr-CH" dirty="0" smtClean="0"/>
              <a:t> </a:t>
            </a:r>
            <a:r>
              <a:rPr lang="fr-CH" dirty="0" err="1" smtClean="0"/>
              <a:t>Effizienz</a:t>
            </a:r>
            <a:r>
              <a:rPr lang="fr-CH" dirty="0" smtClean="0"/>
              <a:t> </a:t>
            </a:r>
          </a:p>
          <a:p>
            <a:endParaRPr lang="fr-CH" sz="1600" dirty="0" smtClean="0"/>
          </a:p>
          <a:p>
            <a:pPr>
              <a:buNone/>
            </a:pPr>
            <a:endParaRPr lang="en-US" sz="1600" dirty="0" smtClean="0"/>
          </a:p>
          <a:p>
            <a:endParaRPr lang="en-US" sz="1200" i="1" dirty="0" smtClean="0"/>
          </a:p>
        </p:txBody>
      </p:sp>
      <p:pic>
        <p:nvPicPr>
          <p:cNvPr id="1026" name="Picture 2"/>
          <p:cNvPicPr>
            <a:picLocks noChangeAspect="1" noChangeArrowheads="1"/>
          </p:cNvPicPr>
          <p:nvPr/>
        </p:nvPicPr>
        <p:blipFill>
          <a:blip r:embed="rId3" cstate="print"/>
          <a:srcRect/>
          <a:stretch>
            <a:fillRect/>
          </a:stretch>
        </p:blipFill>
        <p:spPr bwMode="auto">
          <a:xfrm>
            <a:off x="6660232" y="332656"/>
            <a:ext cx="2379613" cy="2310528"/>
          </a:xfrm>
          <a:prstGeom prst="rect">
            <a:avLst/>
          </a:prstGeom>
          <a:noFill/>
          <a:ln w="9525">
            <a:noFill/>
            <a:miter lim="800000"/>
            <a:headEnd/>
            <a:tailEnd/>
          </a:ln>
        </p:spPr>
      </p:pic>
      <p:sp>
        <p:nvSpPr>
          <p:cNvPr id="5" name="Rectangle 4"/>
          <p:cNvSpPr/>
          <p:nvPr/>
        </p:nvSpPr>
        <p:spPr>
          <a:xfrm>
            <a:off x="1187624" y="5805264"/>
            <a:ext cx="7560840" cy="276999"/>
          </a:xfrm>
          <a:prstGeom prst="rect">
            <a:avLst/>
          </a:prstGeom>
        </p:spPr>
        <p:txBody>
          <a:bodyPr wrap="square">
            <a:spAutoFit/>
          </a:bodyPr>
          <a:lstStyle/>
          <a:p>
            <a:pPr algn="just">
              <a:buNone/>
            </a:pPr>
            <a:r>
              <a:rPr lang="en-US" sz="1200" dirty="0" err="1" smtClean="0"/>
              <a:t>Quelle</a:t>
            </a:r>
            <a:r>
              <a:rPr lang="en-US" sz="1200" dirty="0" smtClean="0"/>
              <a:t>: “Better Growth, Better Climate: the New Climate Economy report” (2014) </a:t>
            </a:r>
            <a:endParaRPr lang="fr-CH" sz="1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259632" y="1988840"/>
            <a:ext cx="7461250" cy="1944687"/>
          </a:xfrm>
        </p:spPr>
        <p:txBody>
          <a:bodyPr/>
          <a:lstStyle/>
          <a:p>
            <a:pPr algn="ctr"/>
            <a:r>
              <a:rPr lang="de-CH" dirty="0" smtClean="0"/>
              <a:t>Chancen für die Wirtschaft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971550" y="323850"/>
            <a:ext cx="8064500" cy="1592263"/>
          </a:xfrm>
        </p:spPr>
        <p:txBody>
          <a:bodyPr/>
          <a:lstStyle/>
          <a:p>
            <a:r>
              <a:rPr lang="de-CH" sz="2700" smtClean="0"/>
              <a:t>Märkte für Umwelttechnik &amp; Ressourceneffizienz </a:t>
            </a:r>
            <a:r>
              <a:rPr lang="de-CH" sz="2600" smtClean="0"/>
              <a:t/>
            </a:r>
            <a:br>
              <a:rPr lang="de-CH" sz="2600" smtClean="0"/>
            </a:br>
            <a:r>
              <a:rPr lang="de-CH" sz="2000" b="0" smtClean="0"/>
              <a:t>Globales Volumen 2011 [Mia. € und </a:t>
            </a:r>
            <a:r>
              <a:rPr lang="de-CH" sz="2000" b="0" smtClean="0">
                <a:latin typeface="Arial Narrow" pitchFamily="34" charset="0"/>
              </a:rPr>
              <a:t>Ø-</a:t>
            </a:r>
            <a:r>
              <a:rPr lang="de-CH" sz="2000" b="0" smtClean="0"/>
              <a:t>Veränderung/a 2011-2025 in %]</a:t>
            </a:r>
          </a:p>
        </p:txBody>
      </p:sp>
      <p:sp>
        <p:nvSpPr>
          <p:cNvPr id="6" name="Text Box 5"/>
          <p:cNvSpPr txBox="1">
            <a:spLocks noChangeArrowheads="1"/>
          </p:cNvSpPr>
          <p:nvPr/>
        </p:nvSpPr>
        <p:spPr bwMode="auto">
          <a:xfrm>
            <a:off x="4787900" y="6021388"/>
            <a:ext cx="4032250" cy="276225"/>
          </a:xfrm>
          <a:prstGeom prst="rect">
            <a:avLst/>
          </a:prstGeom>
          <a:noFill/>
          <a:ln w="9525">
            <a:noFill/>
            <a:miter lim="800000"/>
            <a:headEnd/>
            <a:tailEnd/>
          </a:ln>
        </p:spPr>
        <p:txBody>
          <a:bodyPr anchor="ctr">
            <a:spAutoFit/>
          </a:bodyPr>
          <a:lstStyle/>
          <a:p>
            <a:pPr algn="r" eaLnBrk="1" hangingPunct="1">
              <a:defRPr/>
            </a:pPr>
            <a:r>
              <a:rPr lang="de-CH" sz="1200" i="1" dirty="0">
                <a:latin typeface="+mj-lt"/>
                <a:cs typeface="Arial" charset="0"/>
              </a:rPr>
              <a:t>Quelle: Roland Berger </a:t>
            </a:r>
            <a:r>
              <a:rPr lang="de-CH" sz="1200" i="1" dirty="0" err="1">
                <a:latin typeface="+mj-lt"/>
                <a:cs typeface="Arial" charset="0"/>
              </a:rPr>
              <a:t>Strategy</a:t>
            </a:r>
            <a:r>
              <a:rPr lang="de-CH" sz="1200" i="1" dirty="0">
                <a:latin typeface="+mj-lt"/>
                <a:cs typeface="Arial" charset="0"/>
              </a:rPr>
              <a:t> Consultants, 2012</a:t>
            </a:r>
            <a:endParaRPr lang="de-DE" sz="1200" i="1" dirty="0">
              <a:latin typeface="+mj-lt"/>
              <a:cs typeface="Arial" charset="0"/>
            </a:endParaRPr>
          </a:p>
        </p:txBody>
      </p:sp>
      <p:grpSp>
        <p:nvGrpSpPr>
          <p:cNvPr id="2" name="Gruppieren 7"/>
          <p:cNvGrpSpPr>
            <a:grpSpLocks/>
          </p:cNvGrpSpPr>
          <p:nvPr/>
        </p:nvGrpSpPr>
        <p:grpSpPr bwMode="auto">
          <a:xfrm>
            <a:off x="393700" y="1484313"/>
            <a:ext cx="8356600" cy="4516437"/>
            <a:chOff x="394341" y="1484784"/>
            <a:chExt cx="8355318" cy="4516388"/>
          </a:xfrm>
        </p:grpSpPr>
        <p:pic>
          <p:nvPicPr>
            <p:cNvPr id="19461" name="Picture 2"/>
            <p:cNvPicPr>
              <a:picLocks noChangeAspect="1" noChangeArrowheads="1"/>
            </p:cNvPicPr>
            <p:nvPr/>
          </p:nvPicPr>
          <p:blipFill>
            <a:blip r:embed="rId3" cstate="print"/>
            <a:srcRect/>
            <a:stretch>
              <a:fillRect/>
            </a:stretch>
          </p:blipFill>
          <p:spPr bwMode="auto">
            <a:xfrm>
              <a:off x="394341" y="1484784"/>
              <a:ext cx="8355318" cy="4516388"/>
            </a:xfrm>
            <a:prstGeom prst="rect">
              <a:avLst/>
            </a:prstGeom>
            <a:noFill/>
            <a:ln w="9525">
              <a:noFill/>
              <a:miter lim="800000"/>
              <a:headEnd/>
              <a:tailEnd/>
            </a:ln>
          </p:spPr>
        </p:pic>
        <p:pic>
          <p:nvPicPr>
            <p:cNvPr id="19462" name="Picture 2"/>
            <p:cNvPicPr>
              <a:picLocks noChangeAspect="1" noChangeArrowheads="1"/>
            </p:cNvPicPr>
            <p:nvPr/>
          </p:nvPicPr>
          <p:blipFill>
            <a:blip r:embed="rId3" cstate="print"/>
            <a:srcRect l="59467" t="46237" r="22435" b="45792"/>
            <a:stretch>
              <a:fillRect/>
            </a:stretch>
          </p:blipFill>
          <p:spPr bwMode="auto">
            <a:xfrm>
              <a:off x="395536" y="5589240"/>
              <a:ext cx="1512168"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116013" y="323850"/>
            <a:ext cx="8027987" cy="989013"/>
          </a:xfrm>
        </p:spPr>
        <p:txBody>
          <a:bodyPr/>
          <a:lstStyle/>
          <a:p>
            <a:r>
              <a:rPr lang="de-CH" sz="2700" smtClean="0"/>
              <a:t>Märkte für Umwelttechnik &amp; Ressourceneffizienz </a:t>
            </a:r>
            <a:br>
              <a:rPr lang="de-CH" sz="2700" smtClean="0"/>
            </a:br>
            <a:r>
              <a:rPr lang="de-CH" sz="2000" b="0" smtClean="0"/>
              <a:t>Globale Wachtstumsprognose [Mia. € Euro und </a:t>
            </a:r>
            <a:r>
              <a:rPr lang="de-CH" sz="2000" b="0" smtClean="0">
                <a:latin typeface="Arial Narrow" pitchFamily="34" charset="0"/>
              </a:rPr>
              <a:t>Ø-</a:t>
            </a:r>
            <a:r>
              <a:rPr lang="de-CH" sz="2000" b="0" smtClean="0"/>
              <a:t>Veränderung/a 2011-2025 in %]</a:t>
            </a:r>
            <a:endParaRPr lang="en-US" sz="2000" b="0" smtClean="0"/>
          </a:p>
        </p:txBody>
      </p:sp>
      <p:pic>
        <p:nvPicPr>
          <p:cNvPr id="20483" name="Picture 2"/>
          <p:cNvPicPr>
            <a:picLocks noGrp="1" noChangeAspect="1" noChangeArrowheads="1"/>
          </p:cNvPicPr>
          <p:nvPr>
            <p:ph idx="1"/>
          </p:nvPr>
        </p:nvPicPr>
        <p:blipFill>
          <a:blip r:embed="rId3" cstate="print"/>
          <a:srcRect/>
          <a:stretch>
            <a:fillRect/>
          </a:stretch>
        </p:blipFill>
        <p:spPr>
          <a:xfrm>
            <a:off x="492125" y="1628775"/>
            <a:ext cx="8159750" cy="4278313"/>
          </a:xfrm>
          <a:noFill/>
        </p:spPr>
      </p:pic>
      <p:sp>
        <p:nvSpPr>
          <p:cNvPr id="6" name="Text Box 5"/>
          <p:cNvSpPr txBox="1">
            <a:spLocks noChangeArrowheads="1"/>
          </p:cNvSpPr>
          <p:nvPr/>
        </p:nvSpPr>
        <p:spPr bwMode="auto">
          <a:xfrm>
            <a:off x="4787900" y="5961063"/>
            <a:ext cx="4032250" cy="276225"/>
          </a:xfrm>
          <a:prstGeom prst="rect">
            <a:avLst/>
          </a:prstGeom>
          <a:noFill/>
          <a:ln w="9525">
            <a:noFill/>
            <a:miter lim="800000"/>
            <a:headEnd/>
            <a:tailEnd/>
          </a:ln>
        </p:spPr>
        <p:txBody>
          <a:bodyPr anchor="ctr">
            <a:spAutoFit/>
          </a:bodyPr>
          <a:lstStyle/>
          <a:p>
            <a:pPr algn="r" eaLnBrk="1" hangingPunct="1">
              <a:defRPr/>
            </a:pPr>
            <a:r>
              <a:rPr lang="de-CH" sz="1200" i="1" dirty="0">
                <a:latin typeface="+mj-lt"/>
                <a:cs typeface="Arial" charset="0"/>
              </a:rPr>
              <a:t>Quelle: Roland Berger </a:t>
            </a:r>
            <a:r>
              <a:rPr lang="de-CH" sz="1200" i="1" dirty="0" err="1">
                <a:latin typeface="+mj-lt"/>
                <a:cs typeface="Arial" charset="0"/>
              </a:rPr>
              <a:t>Strategy</a:t>
            </a:r>
            <a:r>
              <a:rPr lang="de-CH" sz="1200" i="1" dirty="0">
                <a:latin typeface="+mj-lt"/>
                <a:cs typeface="Arial" charset="0"/>
              </a:rPr>
              <a:t> Consultants, 2012</a:t>
            </a:r>
            <a:endParaRPr lang="de-DE" sz="1200" i="1" dirty="0">
              <a:latin typeface="+mj-lt"/>
              <a:cs typeface="Arial" charset="0"/>
            </a:endParaRPr>
          </a:p>
        </p:txBody>
      </p:sp>
      <p:pic>
        <p:nvPicPr>
          <p:cNvPr id="20485" name="Picture 2"/>
          <p:cNvPicPr>
            <a:picLocks noChangeAspect="1" noChangeArrowheads="1"/>
          </p:cNvPicPr>
          <p:nvPr/>
        </p:nvPicPr>
        <p:blipFill>
          <a:blip r:embed="rId3" cstate="print"/>
          <a:srcRect r="75694" b="78316"/>
          <a:stretch>
            <a:fillRect/>
          </a:stretch>
        </p:blipFill>
        <p:spPr bwMode="auto">
          <a:xfrm>
            <a:off x="539750" y="4868863"/>
            <a:ext cx="1982788"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CH" smtClean="0"/>
              <a:t>Cleantech in der Schweiz</a:t>
            </a:r>
            <a:br>
              <a:rPr lang="de-CH" smtClean="0"/>
            </a:br>
            <a:r>
              <a:rPr lang="de-CH" sz="2600" b="0" smtClean="0"/>
              <a:t>Beschäftigung und Wertschöpfung</a:t>
            </a:r>
          </a:p>
        </p:txBody>
      </p:sp>
      <p:sp>
        <p:nvSpPr>
          <p:cNvPr id="28675" name="Textfeld 4"/>
          <p:cNvSpPr txBox="1">
            <a:spLocks noChangeArrowheads="1"/>
          </p:cNvSpPr>
          <p:nvPr/>
        </p:nvSpPr>
        <p:spPr bwMode="auto">
          <a:xfrm>
            <a:off x="6300192" y="5517232"/>
            <a:ext cx="2159000" cy="307975"/>
          </a:xfrm>
          <a:prstGeom prst="rect">
            <a:avLst/>
          </a:prstGeom>
          <a:solidFill>
            <a:schemeClr val="bg1"/>
          </a:solidFill>
          <a:ln w="9525">
            <a:noFill/>
            <a:miter lim="800000"/>
            <a:headEnd/>
            <a:tailEnd/>
          </a:ln>
        </p:spPr>
        <p:txBody>
          <a:bodyPr>
            <a:spAutoFit/>
          </a:bodyPr>
          <a:lstStyle/>
          <a:p>
            <a:pPr algn="r"/>
            <a:r>
              <a:rPr lang="de-CH" sz="1400" i="1" dirty="0"/>
              <a:t>Quelle: EBP, 2014</a:t>
            </a:r>
          </a:p>
        </p:txBody>
      </p:sp>
      <p:graphicFrame>
        <p:nvGraphicFramePr>
          <p:cNvPr id="6" name="Tabelle 5"/>
          <p:cNvGraphicFramePr>
            <a:graphicFrameLocks noGrp="1"/>
          </p:cNvGraphicFramePr>
          <p:nvPr/>
        </p:nvGraphicFramePr>
        <p:xfrm>
          <a:off x="467544" y="1988840"/>
          <a:ext cx="8136903" cy="3024336"/>
        </p:xfrm>
        <a:graphic>
          <a:graphicData uri="http://schemas.openxmlformats.org/drawingml/2006/table">
            <a:tbl>
              <a:tblPr firstRow="1" bandRow="1">
                <a:tableStyleId>{5C22544A-7EE6-4342-B048-85BDC9FD1C3A}</a:tableStyleId>
              </a:tblPr>
              <a:tblGrid>
                <a:gridCol w="3600400"/>
                <a:gridCol w="2160240"/>
                <a:gridCol w="2376263"/>
              </a:tblGrid>
              <a:tr h="865111">
                <a:tc>
                  <a:txBody>
                    <a:bodyPr/>
                    <a:lstStyle/>
                    <a:p>
                      <a:pPr algn="l"/>
                      <a:endParaRPr lang="de-CH" sz="2400" dirty="0">
                        <a:solidFill>
                          <a:schemeClr val="bg1"/>
                        </a:solidFill>
                        <a:latin typeface="Arial Narrow" pitchFamily="34" charset="0"/>
                      </a:endParaRPr>
                    </a:p>
                  </a:txBody>
                  <a:tcPr anchor="ctr">
                    <a:noFill/>
                  </a:tcPr>
                </a:tc>
                <a:tc>
                  <a:txBody>
                    <a:bodyPr/>
                    <a:lstStyle/>
                    <a:p>
                      <a:pPr algn="ctr"/>
                      <a:r>
                        <a:rPr lang="de-CH" sz="2400" dirty="0" smtClean="0">
                          <a:latin typeface="Arial Narrow" pitchFamily="34" charset="0"/>
                        </a:rPr>
                        <a:t>Absolut</a:t>
                      </a:r>
                      <a:endParaRPr lang="de-CH" sz="2400" dirty="0">
                        <a:latin typeface="Arial Narrow" pitchFamily="34" charset="0"/>
                      </a:endParaRPr>
                    </a:p>
                  </a:txBody>
                  <a:tcPr anchor="ctr">
                    <a:solidFill>
                      <a:srgbClr val="588725"/>
                    </a:solidFill>
                  </a:tcPr>
                </a:tc>
                <a:tc>
                  <a:txBody>
                    <a:bodyPr/>
                    <a:lstStyle/>
                    <a:p>
                      <a:pPr algn="ctr"/>
                      <a:r>
                        <a:rPr lang="de-CH" sz="2400" dirty="0" smtClean="0">
                          <a:latin typeface="Arial Narrow" pitchFamily="34" charset="0"/>
                        </a:rPr>
                        <a:t>Anteil</a:t>
                      </a:r>
                      <a:r>
                        <a:rPr lang="de-CH" sz="2400" baseline="0" dirty="0" smtClean="0">
                          <a:latin typeface="Arial Narrow" pitchFamily="34" charset="0"/>
                        </a:rPr>
                        <a:t> Gesamtwirtschaft</a:t>
                      </a:r>
                      <a:endParaRPr lang="de-CH" sz="2400" dirty="0">
                        <a:latin typeface="Arial Narrow" pitchFamily="34" charset="0"/>
                      </a:endParaRPr>
                    </a:p>
                  </a:txBody>
                  <a:tcPr anchor="ctr">
                    <a:solidFill>
                      <a:srgbClr val="588725"/>
                    </a:solidFill>
                  </a:tcPr>
                </a:tc>
              </a:tr>
              <a:tr h="719065">
                <a:tc>
                  <a:txBody>
                    <a:bodyPr/>
                    <a:lstStyle/>
                    <a:p>
                      <a:pPr algn="l"/>
                      <a:r>
                        <a:rPr lang="de-CH" sz="2400" dirty="0" smtClean="0">
                          <a:solidFill>
                            <a:schemeClr val="bg1"/>
                          </a:solidFill>
                          <a:latin typeface="Arial Narrow" pitchFamily="34" charset="0"/>
                        </a:rPr>
                        <a:t>Beschäftigte</a:t>
                      </a:r>
                      <a:r>
                        <a:rPr lang="de-CH" sz="2400" baseline="0" dirty="0" smtClean="0">
                          <a:solidFill>
                            <a:schemeClr val="bg1"/>
                          </a:solidFill>
                          <a:latin typeface="Arial Narrow" pitchFamily="34" charset="0"/>
                        </a:rPr>
                        <a:t> in VZÄ</a:t>
                      </a:r>
                      <a:endParaRPr lang="de-CH" sz="2400" dirty="0">
                        <a:solidFill>
                          <a:schemeClr val="bg1"/>
                        </a:solidFill>
                        <a:latin typeface="Arial Narrow" pitchFamily="34" charset="0"/>
                      </a:endParaRPr>
                    </a:p>
                  </a:txBody>
                  <a:tcPr anchor="ctr">
                    <a:solidFill>
                      <a:srgbClr val="588725"/>
                    </a:solidFill>
                  </a:tcPr>
                </a:tc>
                <a:tc>
                  <a:txBody>
                    <a:bodyPr/>
                    <a:lstStyle/>
                    <a:p>
                      <a:pPr algn="ctr"/>
                      <a:r>
                        <a:rPr lang="de-CH" sz="2400" dirty="0" smtClean="0">
                          <a:latin typeface="Arial Narrow" pitchFamily="34" charset="0"/>
                        </a:rPr>
                        <a:t>536‘600</a:t>
                      </a:r>
                      <a:endParaRPr lang="de-CH" sz="2400" dirty="0">
                        <a:latin typeface="Arial Narrow" pitchFamily="34" charset="0"/>
                      </a:endParaRPr>
                    </a:p>
                  </a:txBody>
                  <a:tcPr anchor="ctr">
                    <a:solidFill>
                      <a:srgbClr val="BEE395"/>
                    </a:solidFill>
                  </a:tcPr>
                </a:tc>
                <a:tc>
                  <a:txBody>
                    <a:bodyPr/>
                    <a:lstStyle/>
                    <a:p>
                      <a:pPr algn="ctr"/>
                      <a:r>
                        <a:rPr lang="de-CH" sz="2400" dirty="0" smtClean="0">
                          <a:latin typeface="Arial Narrow" pitchFamily="34" charset="0"/>
                        </a:rPr>
                        <a:t>13.5 %</a:t>
                      </a:r>
                      <a:endParaRPr lang="de-CH" sz="2400" dirty="0">
                        <a:latin typeface="Arial Narrow" pitchFamily="34" charset="0"/>
                      </a:endParaRPr>
                    </a:p>
                  </a:txBody>
                  <a:tcPr anchor="ctr">
                    <a:solidFill>
                      <a:srgbClr val="BEE395"/>
                    </a:solidFill>
                  </a:tcPr>
                </a:tc>
              </a:tr>
              <a:tr h="720080">
                <a:tc>
                  <a:txBody>
                    <a:bodyPr/>
                    <a:lstStyle/>
                    <a:p>
                      <a:pPr algn="l"/>
                      <a:r>
                        <a:rPr lang="de-CH" sz="2400" dirty="0" smtClean="0">
                          <a:solidFill>
                            <a:schemeClr val="bg1"/>
                          </a:solidFill>
                          <a:latin typeface="Arial Narrow" pitchFamily="34" charset="0"/>
                        </a:rPr>
                        <a:t>Bruttowertschöpfung [CHF]</a:t>
                      </a:r>
                      <a:endParaRPr lang="de-CH" sz="2400" dirty="0">
                        <a:solidFill>
                          <a:schemeClr val="bg1"/>
                        </a:solidFill>
                        <a:latin typeface="Arial Narrow" pitchFamily="34" charset="0"/>
                      </a:endParaRPr>
                    </a:p>
                  </a:txBody>
                  <a:tcPr anchor="ctr">
                    <a:solidFill>
                      <a:srgbClr val="588725"/>
                    </a:solidFill>
                  </a:tcPr>
                </a:tc>
                <a:tc>
                  <a:txBody>
                    <a:bodyPr/>
                    <a:lstStyle/>
                    <a:p>
                      <a:pPr algn="ctr"/>
                      <a:r>
                        <a:rPr lang="de-CH" sz="2400" dirty="0" smtClean="0">
                          <a:latin typeface="Arial Narrow" pitchFamily="34" charset="0"/>
                        </a:rPr>
                        <a:t>48.6 Mrd.</a:t>
                      </a:r>
                      <a:endParaRPr lang="de-CH" sz="2400" dirty="0">
                        <a:latin typeface="Arial Narrow" pitchFamily="34" charset="0"/>
                      </a:endParaRPr>
                    </a:p>
                  </a:txBody>
                  <a:tcPr anchor="ctr">
                    <a:solidFill>
                      <a:srgbClr val="D8EEC0"/>
                    </a:solidFill>
                  </a:tcPr>
                </a:tc>
                <a:tc>
                  <a:txBody>
                    <a:bodyPr/>
                    <a:lstStyle/>
                    <a:p>
                      <a:pPr algn="ctr"/>
                      <a:r>
                        <a:rPr lang="de-CH" sz="2400" dirty="0" smtClean="0">
                          <a:latin typeface="Arial Narrow" pitchFamily="34" charset="0"/>
                        </a:rPr>
                        <a:t>8.0 %</a:t>
                      </a:r>
                      <a:endParaRPr lang="de-CH" sz="2400" dirty="0">
                        <a:latin typeface="Arial Narrow" pitchFamily="34" charset="0"/>
                      </a:endParaRPr>
                    </a:p>
                  </a:txBody>
                  <a:tcPr anchor="ctr">
                    <a:solidFill>
                      <a:srgbClr val="D8EEC0"/>
                    </a:solidFill>
                  </a:tcPr>
                </a:tc>
              </a:tr>
              <a:tr h="720080">
                <a:tc>
                  <a:txBody>
                    <a:bodyPr/>
                    <a:lstStyle/>
                    <a:p>
                      <a:pPr algn="l"/>
                      <a:r>
                        <a:rPr lang="de-CH" sz="2400" dirty="0" smtClean="0">
                          <a:solidFill>
                            <a:schemeClr val="bg1"/>
                          </a:solidFill>
                          <a:latin typeface="Arial Narrow" pitchFamily="34" charset="0"/>
                        </a:rPr>
                        <a:t>Exportumsatz [CHF]</a:t>
                      </a:r>
                      <a:endParaRPr lang="de-CH" sz="2400" dirty="0">
                        <a:solidFill>
                          <a:schemeClr val="bg1"/>
                        </a:solidFill>
                        <a:latin typeface="Arial Narrow" pitchFamily="34" charset="0"/>
                      </a:endParaRPr>
                    </a:p>
                  </a:txBody>
                  <a:tcPr anchor="ctr">
                    <a:solidFill>
                      <a:srgbClr val="588725"/>
                    </a:solidFill>
                  </a:tcPr>
                </a:tc>
                <a:tc>
                  <a:txBody>
                    <a:bodyPr/>
                    <a:lstStyle/>
                    <a:p>
                      <a:pPr algn="ctr"/>
                      <a:r>
                        <a:rPr lang="de-CH" sz="2400" dirty="0" smtClean="0">
                          <a:latin typeface="Arial Narrow" pitchFamily="34" charset="0"/>
                        </a:rPr>
                        <a:t>40.5 Mrd.</a:t>
                      </a:r>
                      <a:endParaRPr lang="de-CH" sz="2400" dirty="0">
                        <a:latin typeface="Arial Narrow" pitchFamily="34" charset="0"/>
                      </a:endParaRPr>
                    </a:p>
                  </a:txBody>
                  <a:tcPr anchor="ctr">
                    <a:solidFill>
                      <a:srgbClr val="BEE395"/>
                    </a:solidFill>
                  </a:tcPr>
                </a:tc>
                <a:tc>
                  <a:txBody>
                    <a:bodyPr/>
                    <a:lstStyle/>
                    <a:p>
                      <a:pPr algn="ctr"/>
                      <a:r>
                        <a:rPr lang="de-CH" sz="2400" dirty="0" smtClean="0">
                          <a:latin typeface="Arial Narrow" pitchFamily="34" charset="0"/>
                        </a:rPr>
                        <a:t>5.5 %</a:t>
                      </a:r>
                      <a:endParaRPr lang="de-CH" sz="2400" dirty="0">
                        <a:latin typeface="Arial Narrow" pitchFamily="34" charset="0"/>
                      </a:endParaRPr>
                    </a:p>
                  </a:txBody>
                  <a:tcPr anchor="ctr">
                    <a:solidFill>
                      <a:srgbClr val="BEE395"/>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052736"/>
            <a:ext cx="7472363" cy="4770437"/>
          </a:xfrm>
        </p:spPr>
        <p:txBody>
          <a:bodyPr/>
          <a:lstStyle/>
          <a:p>
            <a:pPr>
              <a:buNone/>
            </a:pPr>
            <a:endParaRPr lang="de-CH" sz="3200" b="1" dirty="0" smtClean="0"/>
          </a:p>
          <a:p>
            <a:pPr>
              <a:buNone/>
            </a:pPr>
            <a:endParaRPr lang="de-CH" sz="3200" b="1" dirty="0" smtClean="0"/>
          </a:p>
          <a:p>
            <a:pPr algn="ctr">
              <a:buNone/>
            </a:pPr>
            <a:r>
              <a:rPr lang="de-CH" sz="3200" b="1" dirty="0" smtClean="0"/>
              <a:t>Was macht der Bund im Bereich</a:t>
            </a:r>
            <a:br>
              <a:rPr lang="de-CH" sz="3200" b="1" dirty="0" smtClean="0"/>
            </a:br>
            <a:r>
              <a:rPr lang="de-CH" sz="3200" b="1" dirty="0" smtClean="0"/>
              <a:t>Grüne Wirtschaft</a:t>
            </a:r>
            <a:endParaRPr lang="de-CH" sz="3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971600" y="2924944"/>
            <a:ext cx="7776864" cy="18002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ndParaRPr>
          </a:p>
        </p:txBody>
      </p:sp>
      <p:sp>
        <p:nvSpPr>
          <p:cNvPr id="9218" name="Titel 1"/>
          <p:cNvSpPr>
            <a:spLocks noGrp="1"/>
          </p:cNvSpPr>
          <p:nvPr>
            <p:ph type="title"/>
          </p:nvPr>
        </p:nvSpPr>
        <p:spPr>
          <a:xfrm>
            <a:off x="1042988" y="333375"/>
            <a:ext cx="7461250" cy="989013"/>
          </a:xfrm>
        </p:spPr>
        <p:txBody>
          <a:bodyPr/>
          <a:lstStyle/>
          <a:p>
            <a:pPr eaLnBrk="1" hangingPunct="1"/>
            <a:r>
              <a:rPr lang="de-CH" sz="2800" dirty="0" smtClean="0"/>
              <a:t>Aktionsplan Grüne Wirtschaft </a:t>
            </a:r>
          </a:p>
        </p:txBody>
      </p:sp>
      <p:graphicFrame>
        <p:nvGraphicFramePr>
          <p:cNvPr id="6" name="Inhaltsplatzhalter 3"/>
          <p:cNvGraphicFramePr>
            <a:graphicFrameLocks/>
          </p:cNvGraphicFramePr>
          <p:nvPr/>
        </p:nvGraphicFramePr>
        <p:xfrm>
          <a:off x="1042988" y="1052513"/>
          <a:ext cx="7201074" cy="4899832"/>
        </p:xfrm>
        <a:graphic>
          <a:graphicData uri="http://schemas.openxmlformats.org/drawingml/2006/table">
            <a:tbl>
              <a:tblPr/>
              <a:tblGrid>
                <a:gridCol w="2087268"/>
                <a:gridCol w="4001904"/>
                <a:gridCol w="1111902"/>
              </a:tblGrid>
              <a:tr h="467633">
                <a:tc>
                  <a:txBody>
                    <a:bodyPr/>
                    <a:lstStyle/>
                    <a:p>
                      <a:pPr>
                        <a:lnSpc>
                          <a:spcPct val="120000"/>
                        </a:lnSpc>
                        <a:spcBef>
                          <a:spcPts val="600"/>
                        </a:spcBef>
                        <a:spcAft>
                          <a:spcPts val="600"/>
                        </a:spcAft>
                      </a:pPr>
                      <a:r>
                        <a:rPr lang="de-CH" sz="1200" b="1" dirty="0" smtClean="0">
                          <a:latin typeface="Arial"/>
                          <a:ea typeface="Times New Roman"/>
                          <a:cs typeface="Times New Roman"/>
                        </a:rPr>
                        <a:t>Umsetzungsschwerpunkte</a:t>
                      </a:r>
                      <a:endParaRPr lang="de-CH"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20000"/>
                        </a:lnSpc>
                        <a:spcBef>
                          <a:spcPts val="600"/>
                        </a:spcBef>
                        <a:spcAft>
                          <a:spcPts val="600"/>
                        </a:spcAft>
                        <a:tabLst>
                          <a:tab pos="3261995" algn="l"/>
                        </a:tabLst>
                      </a:pPr>
                      <a:r>
                        <a:rPr lang="de-CH" sz="1200" b="1">
                          <a:latin typeface="Arial"/>
                          <a:ea typeface="Times New Roman"/>
                          <a:cs typeface="Times New Roman"/>
                        </a:rPr>
                        <a:t>Massnahmen (M)	</a:t>
                      </a:r>
                      <a:endParaRPr lang="de-CH"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20000"/>
                        </a:lnSpc>
                        <a:spcBef>
                          <a:spcPts val="600"/>
                        </a:spcBef>
                        <a:spcAft>
                          <a:spcPts val="600"/>
                        </a:spcAft>
                        <a:tabLst>
                          <a:tab pos="3261995" algn="l"/>
                        </a:tabLst>
                      </a:pPr>
                      <a:r>
                        <a:rPr lang="de-CH" sz="1200" b="1">
                          <a:latin typeface="Arial"/>
                          <a:ea typeface="Times New Roman"/>
                          <a:cs typeface="Times New Roman"/>
                        </a:rPr>
                        <a:t>FF Dep.</a:t>
                      </a:r>
                      <a:endParaRPr lang="de-CH"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134739">
                <a:tc>
                  <a:txBody>
                    <a:bodyPr/>
                    <a:lstStyle/>
                    <a:p>
                      <a:pPr>
                        <a:lnSpc>
                          <a:spcPct val="120000"/>
                        </a:lnSpc>
                        <a:spcBef>
                          <a:spcPts val="600"/>
                        </a:spcBef>
                        <a:spcAft>
                          <a:spcPts val="600"/>
                        </a:spcAft>
                      </a:pPr>
                      <a:r>
                        <a:rPr lang="de-CH" sz="1200" b="1" dirty="0">
                          <a:latin typeface="Arial"/>
                          <a:ea typeface="Times New Roman"/>
                          <a:cs typeface="Times New Roman"/>
                        </a:rPr>
                        <a:t>Konsum und Produktion</a:t>
                      </a:r>
                      <a:endParaRPr lang="de-CH"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dirty="0">
                          <a:latin typeface="Arial"/>
                          <a:ea typeface="Times New Roman"/>
                          <a:cs typeface="Times New Roman"/>
                        </a:rPr>
                        <a:t>Ressourceneffiziente IKT:   M 1</a:t>
                      </a:r>
                    </a:p>
                    <a:p>
                      <a:pPr>
                        <a:lnSpc>
                          <a:spcPct val="120000"/>
                        </a:lnSpc>
                        <a:spcBef>
                          <a:spcPts val="600"/>
                        </a:spcBef>
                        <a:spcAft>
                          <a:spcPts val="600"/>
                        </a:spcAft>
                        <a:tabLst>
                          <a:tab pos="3263900" algn="l"/>
                        </a:tabLst>
                      </a:pPr>
                      <a:r>
                        <a:rPr lang="de-CH" sz="1200" dirty="0">
                          <a:latin typeface="Arial"/>
                          <a:ea typeface="Times New Roman"/>
                          <a:cs typeface="Times New Roman"/>
                        </a:rPr>
                        <a:t>Food </a:t>
                      </a:r>
                      <a:r>
                        <a:rPr lang="de-CH" sz="1200" dirty="0" err="1">
                          <a:latin typeface="Arial"/>
                          <a:ea typeface="Times New Roman"/>
                          <a:cs typeface="Times New Roman"/>
                        </a:rPr>
                        <a:t>Waste</a:t>
                      </a:r>
                      <a:r>
                        <a:rPr lang="de-CH" sz="1200" dirty="0">
                          <a:latin typeface="Arial"/>
                          <a:ea typeface="Times New Roman"/>
                          <a:cs typeface="Times New Roman"/>
                        </a:rPr>
                        <a:t>/ Ernährung:   M 2, 3</a:t>
                      </a:r>
                    </a:p>
                    <a:p>
                      <a:pPr>
                        <a:lnSpc>
                          <a:spcPct val="120000"/>
                        </a:lnSpc>
                        <a:spcBef>
                          <a:spcPts val="600"/>
                        </a:spcBef>
                        <a:spcAft>
                          <a:spcPts val="600"/>
                        </a:spcAft>
                        <a:tabLst>
                          <a:tab pos="3263900" algn="l"/>
                        </a:tabLst>
                      </a:pPr>
                      <a:r>
                        <a:rPr lang="de-CH" sz="1200" dirty="0">
                          <a:latin typeface="Arial"/>
                          <a:ea typeface="Times New Roman"/>
                          <a:cs typeface="Times New Roman"/>
                        </a:rPr>
                        <a:t>Information über Produkte und Sortimente:   M 4, 5, 6</a:t>
                      </a:r>
                    </a:p>
                    <a:p>
                      <a:pPr>
                        <a:lnSpc>
                          <a:spcPct val="120000"/>
                        </a:lnSpc>
                        <a:spcBef>
                          <a:spcPts val="600"/>
                        </a:spcBef>
                        <a:spcAft>
                          <a:spcPts val="600"/>
                        </a:spcAft>
                        <a:tabLst>
                          <a:tab pos="3263900" algn="l"/>
                        </a:tabLst>
                      </a:pPr>
                      <a:r>
                        <a:rPr lang="de-CH" sz="1200" dirty="0" err="1">
                          <a:latin typeface="Arial"/>
                          <a:ea typeface="Times New Roman"/>
                          <a:cs typeface="Times New Roman"/>
                        </a:rPr>
                        <a:t>Inverkehrbringen</a:t>
                      </a:r>
                      <a:r>
                        <a:rPr lang="de-CH" sz="1200" dirty="0">
                          <a:latin typeface="Arial"/>
                          <a:ea typeface="Times New Roman"/>
                          <a:cs typeface="Times New Roman"/>
                        </a:rPr>
                        <a:t> von Produkten:   M 7</a:t>
                      </a:r>
                    </a:p>
                    <a:p>
                      <a:pPr>
                        <a:lnSpc>
                          <a:spcPct val="120000"/>
                        </a:lnSpc>
                        <a:spcBef>
                          <a:spcPts val="600"/>
                        </a:spcBef>
                        <a:spcAft>
                          <a:spcPts val="600"/>
                        </a:spcAft>
                        <a:tabLst>
                          <a:tab pos="3263900" algn="l"/>
                        </a:tabLst>
                      </a:pPr>
                      <a:r>
                        <a:rPr lang="de-CH" sz="1200" dirty="0">
                          <a:latin typeface="Arial"/>
                          <a:ea typeface="Times New Roman"/>
                          <a:cs typeface="Times New Roman"/>
                        </a:rPr>
                        <a:t>Vereinbarungen mit der Wirtschaft:   M 8, 9</a:t>
                      </a:r>
                    </a:p>
                    <a:p>
                      <a:pPr>
                        <a:lnSpc>
                          <a:spcPct val="120000"/>
                        </a:lnSpc>
                        <a:spcBef>
                          <a:spcPts val="600"/>
                        </a:spcBef>
                        <a:spcAft>
                          <a:spcPts val="600"/>
                        </a:spcAft>
                        <a:tabLst>
                          <a:tab pos="3263900" algn="l"/>
                        </a:tabLst>
                      </a:pPr>
                      <a:r>
                        <a:rPr lang="de-CH" sz="1200" dirty="0">
                          <a:latin typeface="Arial"/>
                          <a:ea typeface="Times New Roman"/>
                          <a:cs typeface="Times New Roman"/>
                        </a:rPr>
                        <a:t>Kompetenzzentrum, Netzwerk:   M 10,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a:latin typeface="Arial"/>
                          <a:ea typeface="Times New Roman"/>
                          <a:cs typeface="Times New Roman"/>
                        </a:rPr>
                        <a:t>UVEK</a:t>
                      </a:r>
                    </a:p>
                    <a:p>
                      <a:pPr>
                        <a:lnSpc>
                          <a:spcPct val="120000"/>
                        </a:lnSpc>
                        <a:spcBef>
                          <a:spcPts val="600"/>
                        </a:spcBef>
                        <a:spcAft>
                          <a:spcPts val="600"/>
                        </a:spcAft>
                        <a:tabLst>
                          <a:tab pos="3263900" algn="l"/>
                        </a:tabLst>
                      </a:pPr>
                      <a:r>
                        <a:rPr lang="de-CH" sz="1200">
                          <a:latin typeface="Arial"/>
                          <a:ea typeface="Times New Roman"/>
                          <a:cs typeface="Times New Roman"/>
                        </a:rPr>
                        <a:t>WBF</a:t>
                      </a:r>
                    </a:p>
                    <a:p>
                      <a:pPr>
                        <a:lnSpc>
                          <a:spcPct val="120000"/>
                        </a:lnSpc>
                        <a:spcBef>
                          <a:spcPts val="600"/>
                        </a:spcBef>
                        <a:spcAft>
                          <a:spcPts val="600"/>
                        </a:spcAft>
                        <a:tabLst>
                          <a:tab pos="3263900" algn="l"/>
                        </a:tabLst>
                      </a:pPr>
                      <a:r>
                        <a:rPr lang="de-CH" sz="1200">
                          <a:latin typeface="Arial"/>
                          <a:ea typeface="Times New Roman"/>
                          <a:cs typeface="Times New Roman"/>
                        </a:rPr>
                        <a:t>UVEK</a:t>
                      </a:r>
                    </a:p>
                    <a:p>
                      <a:pPr>
                        <a:lnSpc>
                          <a:spcPct val="120000"/>
                        </a:lnSpc>
                        <a:spcBef>
                          <a:spcPts val="600"/>
                        </a:spcBef>
                        <a:spcAft>
                          <a:spcPts val="600"/>
                        </a:spcAft>
                        <a:tabLst>
                          <a:tab pos="3263900" algn="l"/>
                        </a:tabLst>
                      </a:pPr>
                      <a:r>
                        <a:rPr lang="de-CH" sz="1200">
                          <a:latin typeface="Arial"/>
                          <a:ea typeface="Times New Roman"/>
                          <a:cs typeface="Times New Roman"/>
                        </a:rPr>
                        <a:t>UVEK/WBF</a:t>
                      </a:r>
                    </a:p>
                    <a:p>
                      <a:pPr>
                        <a:lnSpc>
                          <a:spcPct val="120000"/>
                        </a:lnSpc>
                        <a:spcBef>
                          <a:spcPts val="600"/>
                        </a:spcBef>
                        <a:spcAft>
                          <a:spcPts val="600"/>
                        </a:spcAft>
                        <a:tabLst>
                          <a:tab pos="3263900" algn="l"/>
                        </a:tabLst>
                      </a:pPr>
                      <a:r>
                        <a:rPr lang="de-CH" sz="1200">
                          <a:latin typeface="Arial"/>
                          <a:ea typeface="Times New Roman"/>
                          <a:cs typeface="Times New Roman"/>
                        </a:rPr>
                        <a:t>UVEK/WBF</a:t>
                      </a:r>
                    </a:p>
                    <a:p>
                      <a:pPr>
                        <a:lnSpc>
                          <a:spcPct val="120000"/>
                        </a:lnSpc>
                        <a:spcBef>
                          <a:spcPts val="600"/>
                        </a:spcBef>
                        <a:spcAft>
                          <a:spcPts val="600"/>
                        </a:spcAft>
                        <a:tabLst>
                          <a:tab pos="3263900" algn="l"/>
                        </a:tabLst>
                      </a:pPr>
                      <a:r>
                        <a:rPr lang="de-CH" sz="1200">
                          <a:latin typeface="Arial"/>
                          <a:ea typeface="Times New Roman"/>
                          <a:cs typeface="Times New Roman"/>
                        </a:rPr>
                        <a:t>UVEK/WBF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75">
                <a:tc>
                  <a:txBody>
                    <a:bodyPr/>
                    <a:lstStyle/>
                    <a:p>
                      <a:pPr>
                        <a:lnSpc>
                          <a:spcPct val="120000"/>
                        </a:lnSpc>
                        <a:spcBef>
                          <a:spcPts val="600"/>
                        </a:spcBef>
                        <a:spcAft>
                          <a:spcPts val="600"/>
                        </a:spcAft>
                      </a:pPr>
                      <a:r>
                        <a:rPr lang="de-CH" sz="1200" b="1">
                          <a:latin typeface="Arial"/>
                          <a:ea typeface="Times New Roman"/>
                          <a:cs typeface="Times New Roman"/>
                        </a:rPr>
                        <a:t>Abfälle und Rohstoffe</a:t>
                      </a:r>
                      <a:endParaRPr lang="de-CH"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dirty="0">
                          <a:latin typeface="Arial"/>
                          <a:ea typeface="Times New Roman"/>
                          <a:cs typeface="Times New Roman"/>
                        </a:rPr>
                        <a:t>Massnahmen 12 – </a:t>
                      </a:r>
                      <a:r>
                        <a:rPr lang="de-CH" sz="1200" dirty="0" smtClean="0">
                          <a:latin typeface="Arial"/>
                          <a:ea typeface="Times New Roman"/>
                          <a:cs typeface="Times New Roman"/>
                        </a:rPr>
                        <a:t>18: Schliessen der Stoffkreisläufe</a:t>
                      </a:r>
                      <a:endParaRPr lang="de-CH"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a:latin typeface="Arial"/>
                          <a:ea typeface="Times New Roman"/>
                          <a:cs typeface="Times New Roman"/>
                        </a:rPr>
                        <a:t>UVEK/VBS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146">
                <a:tc>
                  <a:txBody>
                    <a:bodyPr/>
                    <a:lstStyle/>
                    <a:p>
                      <a:pPr>
                        <a:lnSpc>
                          <a:spcPct val="120000"/>
                        </a:lnSpc>
                        <a:spcBef>
                          <a:spcPts val="600"/>
                        </a:spcBef>
                        <a:spcAft>
                          <a:spcPts val="600"/>
                        </a:spcAft>
                      </a:pPr>
                      <a:r>
                        <a:rPr lang="de-CH" sz="1200" b="1">
                          <a:latin typeface="Arial"/>
                          <a:ea typeface="Times New Roman"/>
                          <a:cs typeface="Times New Roman"/>
                        </a:rPr>
                        <a:t>Übergreifende </a:t>
                      </a:r>
                      <a:br>
                        <a:rPr lang="de-CH" sz="1200" b="1">
                          <a:latin typeface="Arial"/>
                          <a:ea typeface="Times New Roman"/>
                          <a:cs typeface="Times New Roman"/>
                        </a:rPr>
                      </a:br>
                      <a:r>
                        <a:rPr lang="de-CH" sz="1200" b="1">
                          <a:latin typeface="Arial"/>
                          <a:ea typeface="Times New Roman"/>
                          <a:cs typeface="Times New Roman"/>
                        </a:rPr>
                        <a:t>Instrumente</a:t>
                      </a:r>
                      <a:endParaRPr lang="de-CH"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dirty="0">
                          <a:latin typeface="Arial"/>
                          <a:ea typeface="Times New Roman"/>
                          <a:cs typeface="Times New Roman"/>
                        </a:rPr>
                        <a:t>Internationales Engagement:   M 19, 20</a:t>
                      </a:r>
                    </a:p>
                    <a:p>
                      <a:pPr>
                        <a:lnSpc>
                          <a:spcPct val="120000"/>
                        </a:lnSpc>
                        <a:spcBef>
                          <a:spcPts val="600"/>
                        </a:spcBef>
                        <a:spcAft>
                          <a:spcPts val="600"/>
                        </a:spcAft>
                        <a:tabLst>
                          <a:tab pos="3263900" algn="l"/>
                        </a:tabLst>
                      </a:pPr>
                      <a:r>
                        <a:rPr lang="de-CH" sz="1200" dirty="0">
                          <a:latin typeface="Arial"/>
                          <a:ea typeface="Times New Roman"/>
                          <a:cs typeface="Times New Roman"/>
                        </a:rPr>
                        <a:t>Masterplan Cleantech:   </a:t>
                      </a:r>
                      <a:r>
                        <a:rPr lang="de-CH" sz="1200" dirty="0" err="1">
                          <a:latin typeface="Arial"/>
                          <a:ea typeface="Times New Roman"/>
                          <a:cs typeface="Times New Roman"/>
                        </a:rPr>
                        <a:t>sep</a:t>
                      </a:r>
                      <a:r>
                        <a:rPr lang="de-CH" sz="1200" dirty="0">
                          <a:latin typeface="Arial"/>
                          <a:ea typeface="Times New Roman"/>
                          <a:cs typeface="Times New Roman"/>
                        </a:rPr>
                        <a:t>. Massnahmen, vgl. M 21</a:t>
                      </a:r>
                    </a:p>
                    <a:p>
                      <a:pPr>
                        <a:lnSpc>
                          <a:spcPct val="120000"/>
                        </a:lnSpc>
                        <a:spcBef>
                          <a:spcPts val="600"/>
                        </a:spcBef>
                        <a:spcAft>
                          <a:spcPts val="600"/>
                        </a:spcAft>
                        <a:tabLst>
                          <a:tab pos="3263900" algn="l"/>
                        </a:tabLst>
                      </a:pPr>
                      <a:r>
                        <a:rPr lang="de-CH" sz="1200" dirty="0">
                          <a:latin typeface="Arial"/>
                          <a:ea typeface="Times New Roman"/>
                          <a:cs typeface="Times New Roman"/>
                        </a:rPr>
                        <a:t>Ökologisierung des Steuersystems:   M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dirty="0">
                          <a:latin typeface="Arial"/>
                          <a:ea typeface="Times New Roman"/>
                          <a:cs typeface="Times New Roman"/>
                        </a:rPr>
                        <a:t>EDA/UVEK</a:t>
                      </a:r>
                    </a:p>
                    <a:p>
                      <a:pPr>
                        <a:lnSpc>
                          <a:spcPct val="120000"/>
                        </a:lnSpc>
                        <a:spcBef>
                          <a:spcPts val="600"/>
                        </a:spcBef>
                        <a:spcAft>
                          <a:spcPts val="600"/>
                        </a:spcAft>
                        <a:tabLst>
                          <a:tab pos="3263900" algn="l"/>
                        </a:tabLst>
                      </a:pPr>
                      <a:r>
                        <a:rPr lang="de-CH" sz="1200" dirty="0">
                          <a:latin typeface="Arial"/>
                          <a:ea typeface="Times New Roman"/>
                          <a:cs typeface="Times New Roman"/>
                        </a:rPr>
                        <a:t>WBF/UVEK</a:t>
                      </a:r>
                    </a:p>
                    <a:p>
                      <a:pPr>
                        <a:lnSpc>
                          <a:spcPct val="120000"/>
                        </a:lnSpc>
                        <a:spcBef>
                          <a:spcPts val="600"/>
                        </a:spcBef>
                        <a:spcAft>
                          <a:spcPts val="600"/>
                        </a:spcAft>
                        <a:tabLst>
                          <a:tab pos="3263900" algn="l"/>
                        </a:tabLst>
                      </a:pPr>
                      <a:r>
                        <a:rPr lang="de-CH" sz="1200" dirty="0">
                          <a:latin typeface="Arial"/>
                          <a:ea typeface="Times New Roman"/>
                          <a:cs typeface="Times New Roman"/>
                        </a:rPr>
                        <a:t>EFD/UVEK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167">
                <a:tc>
                  <a:txBody>
                    <a:bodyPr/>
                    <a:lstStyle/>
                    <a:p>
                      <a:pPr>
                        <a:lnSpc>
                          <a:spcPct val="120000"/>
                        </a:lnSpc>
                        <a:spcBef>
                          <a:spcPts val="600"/>
                        </a:spcBef>
                        <a:spcAft>
                          <a:spcPts val="600"/>
                        </a:spcAft>
                      </a:pPr>
                      <a:r>
                        <a:rPr lang="de-CH" sz="1200" b="1" dirty="0">
                          <a:latin typeface="Arial"/>
                          <a:ea typeface="Times New Roman"/>
                          <a:cs typeface="Times New Roman"/>
                        </a:rPr>
                        <a:t>Ziel, Messung, Information, Berichterstattung</a:t>
                      </a:r>
                      <a:endParaRPr lang="de-CH"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20000"/>
                        </a:lnSpc>
                        <a:spcBef>
                          <a:spcPts val="600"/>
                        </a:spcBef>
                        <a:spcAft>
                          <a:spcPts val="600"/>
                        </a:spcAft>
                        <a:buClrTx/>
                        <a:buSzTx/>
                        <a:buFontTx/>
                        <a:buNone/>
                        <a:tabLst>
                          <a:tab pos="3263900" algn="l"/>
                        </a:tabLst>
                        <a:defRPr/>
                      </a:pPr>
                      <a:r>
                        <a:rPr lang="de-CH" sz="1200" dirty="0">
                          <a:latin typeface="Arial"/>
                          <a:ea typeface="Times New Roman"/>
                          <a:cs typeface="Times New Roman"/>
                        </a:rPr>
                        <a:t>Massnahmen 23 – </a:t>
                      </a:r>
                      <a:r>
                        <a:rPr lang="de-CH" sz="1200" dirty="0" smtClean="0">
                          <a:latin typeface="Arial"/>
                          <a:ea typeface="Times New Roman"/>
                          <a:cs typeface="Times New Roman"/>
                        </a:rPr>
                        <a:t>27</a:t>
                      </a:r>
                      <a:r>
                        <a:rPr lang="de-CH" sz="1200" kern="1200" dirty="0" smtClean="0">
                          <a:solidFill>
                            <a:schemeClr val="tx1"/>
                          </a:solidFill>
                          <a:latin typeface="Arial"/>
                          <a:ea typeface="Times New Roman"/>
                          <a:cs typeface="Times New Roman"/>
                        </a:rPr>
                        <a:t>: Ziel, Messung, Information, Berichterstattung, Dialog, Sensibilisierung</a:t>
                      </a:r>
                    </a:p>
                    <a:p>
                      <a:pPr>
                        <a:lnSpc>
                          <a:spcPct val="120000"/>
                        </a:lnSpc>
                        <a:spcBef>
                          <a:spcPts val="600"/>
                        </a:spcBef>
                        <a:spcAft>
                          <a:spcPts val="600"/>
                        </a:spcAft>
                        <a:tabLst>
                          <a:tab pos="3263900" algn="l"/>
                        </a:tabLst>
                      </a:pPr>
                      <a:endParaRPr lang="de-CH"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600"/>
                        </a:spcBef>
                        <a:spcAft>
                          <a:spcPts val="600"/>
                        </a:spcAft>
                        <a:tabLst>
                          <a:tab pos="3263900" algn="l"/>
                        </a:tabLst>
                      </a:pPr>
                      <a:r>
                        <a:rPr lang="de-CH" sz="1200" dirty="0">
                          <a:latin typeface="Arial"/>
                          <a:ea typeface="Times New Roman"/>
                          <a:cs typeface="Times New Roman"/>
                        </a:rPr>
                        <a:t>UVEK/EDI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Pfeil nach rechts 8"/>
          <p:cNvSpPr/>
          <p:nvPr/>
        </p:nvSpPr>
        <p:spPr bwMode="auto">
          <a:xfrm>
            <a:off x="323528" y="2852936"/>
            <a:ext cx="504056" cy="1944216"/>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CH" smtClean="0"/>
              <a:t>Elektronik-Schrott-Recycling: Immark </a:t>
            </a:r>
          </a:p>
        </p:txBody>
      </p:sp>
      <p:pic>
        <p:nvPicPr>
          <p:cNvPr id="5123" name="Picture 2"/>
          <p:cNvPicPr>
            <a:picLocks noGrp="1" noChangeAspect="1" noChangeArrowheads="1"/>
          </p:cNvPicPr>
          <p:nvPr>
            <p:ph idx="1"/>
          </p:nvPr>
        </p:nvPicPr>
        <p:blipFill>
          <a:blip r:embed="rId2" cstate="print"/>
          <a:srcRect/>
          <a:stretch>
            <a:fillRect/>
          </a:stretch>
        </p:blipFill>
        <p:spPr>
          <a:xfrm>
            <a:off x="1331640" y="1268760"/>
            <a:ext cx="7167563" cy="4770437"/>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285875" y="1844675"/>
            <a:ext cx="7472363" cy="4375150"/>
          </a:xfrm>
        </p:spPr>
        <p:txBody>
          <a:bodyPr/>
          <a:lstStyle/>
          <a:p>
            <a:r>
              <a:rPr lang="de-CH" sz="2000" b="1" dirty="0" smtClean="0"/>
              <a:t>Ziel</a:t>
            </a:r>
            <a:r>
              <a:rPr lang="de-CH" sz="2000" dirty="0" smtClean="0"/>
              <a:t>: Das Potential zur Ressourcenschonung bei Unternehmen, v.a. auch der KMU, soll besser ausgeschöpft werden. </a:t>
            </a:r>
          </a:p>
          <a:p>
            <a:r>
              <a:rPr lang="de-CH" sz="2000" dirty="0" smtClean="0"/>
              <a:t>Ressourceneffizienzmassnahmen sind oft schwierig zu erschliessen, insbesondere im Materialbereich. Es fehlt häufig Fachwissen, die Mittel und die Zeit für die Auseinandersetzung mit dem Thema.</a:t>
            </a:r>
          </a:p>
          <a:p>
            <a:r>
              <a:rPr lang="de-CH" sz="2000" dirty="0" smtClean="0"/>
              <a:t>Die Schaffung eines nationalen Netzwerkes zur Verbesserung der Ressourceneffizienz in Unternehmen im nicht-energetischen Bereich ist </a:t>
            </a:r>
            <a:r>
              <a:rPr lang="de-CH" sz="2000" b="1" dirty="0" smtClean="0"/>
              <a:t>eine der Massnahmen des Aktionsplans Grüne Wirtschaft</a:t>
            </a:r>
            <a:r>
              <a:rPr lang="de-CH" sz="2000" dirty="0" smtClean="0"/>
              <a:t>.</a:t>
            </a:r>
          </a:p>
          <a:p>
            <a:r>
              <a:rPr lang="de-CH" sz="2000" dirty="0" smtClean="0"/>
              <a:t>Im </a:t>
            </a:r>
            <a:r>
              <a:rPr lang="de-CH" sz="2000" b="1" dirty="0" smtClean="0"/>
              <a:t>Juni 2014 </a:t>
            </a:r>
            <a:r>
              <a:rPr lang="de-CH" sz="2000" dirty="0" smtClean="0"/>
              <a:t>startete der Verein Reffnet.ch im Auftrag des BAFU</a:t>
            </a:r>
          </a:p>
        </p:txBody>
      </p:sp>
      <p:pic>
        <p:nvPicPr>
          <p:cNvPr id="29700" name="Bild 6" descr="logo_reffnet_byline_de_rgb.jpg"/>
          <p:cNvPicPr>
            <a:picLocks noChangeAspect="1"/>
          </p:cNvPicPr>
          <p:nvPr/>
        </p:nvPicPr>
        <p:blipFill>
          <a:blip r:embed="rId3" cstate="print"/>
          <a:srcRect/>
          <a:stretch>
            <a:fillRect/>
          </a:stretch>
        </p:blipFill>
        <p:spPr bwMode="auto">
          <a:xfrm>
            <a:off x="3635896" y="476672"/>
            <a:ext cx="3743325" cy="857250"/>
          </a:xfrm>
          <a:prstGeom prst="rect">
            <a:avLst/>
          </a:prstGeom>
          <a:noFill/>
          <a:ln w="9525">
            <a:noFill/>
            <a:miter lim="800000"/>
            <a:headEnd/>
            <a:tailEnd/>
          </a:ln>
        </p:spPr>
      </p:pic>
      <p:sp>
        <p:nvSpPr>
          <p:cNvPr id="5" name="Textfeld 4"/>
          <p:cNvSpPr txBox="1"/>
          <p:nvPr/>
        </p:nvSpPr>
        <p:spPr>
          <a:xfrm>
            <a:off x="1187624" y="620688"/>
            <a:ext cx="2088232" cy="461665"/>
          </a:xfrm>
          <a:prstGeom prst="rect">
            <a:avLst/>
          </a:prstGeom>
          <a:noFill/>
        </p:spPr>
        <p:txBody>
          <a:bodyPr wrap="square" rtlCol="0">
            <a:spAutoFit/>
          </a:bodyPr>
          <a:lstStyle/>
          <a:p>
            <a:r>
              <a:rPr lang="de-CH" u="sng" dirty="0" smtClean="0"/>
              <a:t>Beispiel 1:</a:t>
            </a:r>
            <a:endParaRPr lang="de-CH"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323850"/>
            <a:ext cx="6058446" cy="989013"/>
          </a:xfrm>
        </p:spPr>
        <p:txBody>
          <a:bodyPr/>
          <a:lstStyle/>
          <a:p>
            <a:r>
              <a:rPr lang="de-CH" dirty="0" smtClean="0"/>
              <a:t>Umwelt- und finanzieller Nutzen von </a:t>
            </a:r>
            <a:r>
              <a:rPr lang="de-CH" dirty="0" err="1" smtClean="0"/>
              <a:t>Reffnet</a:t>
            </a:r>
            <a:endParaRPr lang="de-CH" dirty="0"/>
          </a:p>
        </p:txBody>
      </p:sp>
      <p:sp>
        <p:nvSpPr>
          <p:cNvPr id="3" name="Inhaltsplatzhalter 2"/>
          <p:cNvSpPr>
            <a:spLocks noGrp="1"/>
          </p:cNvSpPr>
          <p:nvPr>
            <p:ph idx="1"/>
          </p:nvPr>
        </p:nvSpPr>
        <p:spPr/>
        <p:txBody>
          <a:bodyPr/>
          <a:lstStyle/>
          <a:p>
            <a:pPr>
              <a:buNone/>
            </a:pPr>
            <a:endParaRPr lang="de-CH" dirty="0" smtClean="0"/>
          </a:p>
          <a:p>
            <a:r>
              <a:rPr lang="de-CH" b="1" dirty="0" smtClean="0"/>
              <a:t>Nutzen</a:t>
            </a:r>
            <a:r>
              <a:rPr lang="de-CH" dirty="0" smtClean="0"/>
              <a:t>: Steigerung der Ressourceneffizienz entlastet die Umwelt. Die tieferen Produktionskosten und das zusätzliche Wissen steigern die Wettbewerbsfähigkeit und Innovationskraft </a:t>
            </a:r>
          </a:p>
          <a:p>
            <a:r>
              <a:rPr lang="de-CH" dirty="0" smtClean="0"/>
              <a:t>Gemäss einer EU-Studie bewegt sich der potenzielle </a:t>
            </a:r>
            <a:r>
              <a:rPr lang="de-CH" b="1" dirty="0" smtClean="0"/>
              <a:t>finanzielle</a:t>
            </a:r>
            <a:r>
              <a:rPr lang="de-CH" dirty="0" smtClean="0"/>
              <a:t> Nutzen zwischen 5 und 10% des Umsatzes.</a:t>
            </a:r>
          </a:p>
          <a:p>
            <a:r>
              <a:rPr lang="de-CH" b="1" dirty="0" smtClean="0"/>
              <a:t>Ziel 2015: </a:t>
            </a:r>
            <a:r>
              <a:rPr lang="de-CH" dirty="0" smtClean="0"/>
              <a:t> 70 Unternehmen reduzieren 74 Mrd. Umweltbelastungspunkte und </a:t>
            </a:r>
            <a:r>
              <a:rPr lang="de-CH" b="1" dirty="0" smtClean="0"/>
              <a:t>sparen</a:t>
            </a:r>
            <a:r>
              <a:rPr lang="de-CH" dirty="0" smtClean="0"/>
              <a:t> dadurch bis zu </a:t>
            </a:r>
            <a:r>
              <a:rPr lang="de-CH" b="1" dirty="0" smtClean="0"/>
              <a:t>21 Mio. CHF an Materialkosten</a:t>
            </a:r>
            <a:r>
              <a:rPr lang="de-CH" dirty="0" smtClean="0"/>
              <a:t>.</a:t>
            </a:r>
          </a:p>
          <a:p>
            <a:endParaRPr lang="de-CH" dirty="0" smtClean="0"/>
          </a:p>
          <a:p>
            <a:endParaRPr lang="de-CH" dirty="0"/>
          </a:p>
        </p:txBody>
      </p:sp>
      <p:sp>
        <p:nvSpPr>
          <p:cNvPr id="4" name="Textfeld 3"/>
          <p:cNvSpPr txBox="1"/>
          <p:nvPr/>
        </p:nvSpPr>
        <p:spPr>
          <a:xfrm>
            <a:off x="539552" y="692696"/>
            <a:ext cx="2088232" cy="461665"/>
          </a:xfrm>
          <a:prstGeom prst="rect">
            <a:avLst/>
          </a:prstGeom>
          <a:noFill/>
        </p:spPr>
        <p:txBody>
          <a:bodyPr wrap="square" rtlCol="0">
            <a:spAutoFit/>
          </a:bodyPr>
          <a:lstStyle/>
          <a:p>
            <a:r>
              <a:rPr lang="de-CH" u="sng" dirty="0" smtClean="0"/>
              <a:t>Beispiel 1:</a:t>
            </a:r>
            <a:endParaRPr lang="de-CH"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2267744" y="188640"/>
            <a:ext cx="7461250" cy="989013"/>
          </a:xfrm>
        </p:spPr>
        <p:txBody>
          <a:bodyPr/>
          <a:lstStyle/>
          <a:p>
            <a:r>
              <a:rPr lang="de-CH" sz="3000" dirty="0" smtClean="0"/>
              <a:t>Versorgung mit nicht- energetischen mineralischen Rohstoffen</a:t>
            </a:r>
          </a:p>
        </p:txBody>
      </p:sp>
      <p:sp>
        <p:nvSpPr>
          <p:cNvPr id="53251" name="Inhaltsplatzhalter 2"/>
          <p:cNvSpPr>
            <a:spLocks noGrp="1"/>
          </p:cNvSpPr>
          <p:nvPr>
            <p:ph idx="1"/>
          </p:nvPr>
        </p:nvSpPr>
        <p:spPr>
          <a:xfrm>
            <a:off x="1285875" y="1773238"/>
            <a:ext cx="7472363" cy="4446587"/>
          </a:xfrm>
        </p:spPr>
        <p:txBody>
          <a:bodyPr/>
          <a:lstStyle/>
          <a:p>
            <a:r>
              <a:rPr lang="de-DE" dirty="0" smtClean="0"/>
              <a:t>Baustoffe (Kies, Sand, Ton, Kalk), Metalle, Salz, Gips</a:t>
            </a:r>
          </a:p>
          <a:p>
            <a:r>
              <a:rPr lang="de-DE" dirty="0" smtClean="0"/>
              <a:t>Ausbau des Rohstoffinventar in </a:t>
            </a:r>
            <a:r>
              <a:rPr lang="de-DE" dirty="0" err="1" smtClean="0"/>
              <a:t>Rohstoffmonitoring</a:t>
            </a:r>
            <a:r>
              <a:rPr lang="de-DE" dirty="0" smtClean="0"/>
              <a:t> der Schweiz</a:t>
            </a:r>
          </a:p>
          <a:p>
            <a:r>
              <a:rPr lang="de-DE" dirty="0" err="1" smtClean="0"/>
              <a:t>Massnahmen</a:t>
            </a:r>
            <a:r>
              <a:rPr lang="de-DE" dirty="0" smtClean="0"/>
              <a:t> zur langfristigen Versorgung in Hinblick auf einen optimalen Ressourceneinsatz</a:t>
            </a:r>
          </a:p>
          <a:p>
            <a:r>
              <a:rPr lang="de-DE" dirty="0" smtClean="0"/>
              <a:t>Verwendung von Sekundärrohstoffen („urban </a:t>
            </a:r>
            <a:r>
              <a:rPr lang="de-DE" dirty="0" err="1" smtClean="0"/>
              <a:t>mining</a:t>
            </a:r>
            <a:r>
              <a:rPr lang="de-DE" dirty="0" smtClean="0"/>
              <a:t>“)</a:t>
            </a:r>
          </a:p>
        </p:txBody>
      </p:sp>
      <p:pic>
        <p:nvPicPr>
          <p:cNvPr id="53252" name="Grafik 3" descr="Massnahme 13_Kieshügel2.jpg"/>
          <p:cNvPicPr>
            <a:picLocks noChangeAspect="1"/>
          </p:cNvPicPr>
          <p:nvPr/>
        </p:nvPicPr>
        <p:blipFill>
          <a:blip r:embed="rId2" cstate="print"/>
          <a:srcRect t="5418" b="34995"/>
          <a:stretch>
            <a:fillRect/>
          </a:stretch>
        </p:blipFill>
        <p:spPr bwMode="auto">
          <a:xfrm>
            <a:off x="6084888" y="4662488"/>
            <a:ext cx="2319337" cy="1584325"/>
          </a:xfrm>
          <a:prstGeom prst="rect">
            <a:avLst/>
          </a:prstGeom>
          <a:noFill/>
          <a:ln w="9525">
            <a:noFill/>
            <a:miter lim="800000"/>
            <a:headEnd/>
            <a:tailEnd/>
          </a:ln>
        </p:spPr>
      </p:pic>
      <p:sp>
        <p:nvSpPr>
          <p:cNvPr id="5" name="Textfeld 4"/>
          <p:cNvSpPr txBox="1"/>
          <p:nvPr/>
        </p:nvSpPr>
        <p:spPr>
          <a:xfrm>
            <a:off x="683568" y="332656"/>
            <a:ext cx="2088232" cy="461665"/>
          </a:xfrm>
          <a:prstGeom prst="rect">
            <a:avLst/>
          </a:prstGeom>
          <a:noFill/>
        </p:spPr>
        <p:txBody>
          <a:bodyPr wrap="square" rtlCol="0">
            <a:spAutoFit/>
          </a:bodyPr>
          <a:lstStyle/>
          <a:p>
            <a:r>
              <a:rPr lang="de-CH" u="sng" dirty="0" smtClean="0"/>
              <a:t>Beispiel 2:</a:t>
            </a:r>
            <a:endParaRPr lang="de-CH"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a:xfrm>
            <a:off x="971600" y="332656"/>
            <a:ext cx="7461250" cy="989013"/>
          </a:xfrm>
        </p:spPr>
        <p:txBody>
          <a:bodyPr/>
          <a:lstStyle/>
          <a:p>
            <a:r>
              <a:rPr lang="de-CH" sz="3000" dirty="0" smtClean="0"/>
              <a:t>                 Anforderungen an neue  </a:t>
            </a:r>
            <a:br>
              <a:rPr lang="de-CH" sz="3000" dirty="0" smtClean="0"/>
            </a:br>
            <a:r>
              <a:rPr lang="de-CH" sz="3000" dirty="0" smtClean="0"/>
              <a:t>                 Baumaterialien und Bauweisen</a:t>
            </a:r>
          </a:p>
        </p:txBody>
      </p:sp>
      <p:sp>
        <p:nvSpPr>
          <p:cNvPr id="58371" name="Inhaltsplatzhalter 2"/>
          <p:cNvSpPr>
            <a:spLocks noGrp="1"/>
          </p:cNvSpPr>
          <p:nvPr>
            <p:ph idx="1"/>
          </p:nvPr>
        </p:nvSpPr>
        <p:spPr>
          <a:xfrm>
            <a:off x="1285875" y="1754188"/>
            <a:ext cx="7472363" cy="4411662"/>
          </a:xfrm>
        </p:spPr>
        <p:txBody>
          <a:bodyPr/>
          <a:lstStyle/>
          <a:p>
            <a:r>
              <a:rPr lang="de-DE" dirty="0" smtClean="0"/>
              <a:t>Heute: </a:t>
            </a:r>
            <a:r>
              <a:rPr lang="de-DE" dirty="0" err="1" smtClean="0"/>
              <a:t>grosse</a:t>
            </a:r>
            <a:r>
              <a:rPr lang="de-DE" dirty="0" smtClean="0"/>
              <a:t> Mengen an nicht verwertbarem Mischabbruch </a:t>
            </a:r>
            <a:r>
              <a:rPr lang="de-DE" dirty="0" smtClean="0">
                <a:sym typeface="Wingdings" pitchFamily="2" charset="2"/>
              </a:rPr>
              <a:t> </a:t>
            </a:r>
            <a:r>
              <a:rPr lang="de-DE" dirty="0" smtClean="0"/>
              <a:t>Recycling ist problematisch</a:t>
            </a:r>
          </a:p>
          <a:p>
            <a:r>
              <a:rPr lang="de-DE" dirty="0" smtClean="0"/>
              <a:t>Anforderungen: neue Baumaterialien und ökologische Bauweisen sollen </a:t>
            </a:r>
            <a:br>
              <a:rPr lang="de-DE" dirty="0" smtClean="0"/>
            </a:br>
            <a:r>
              <a:rPr lang="de-DE" dirty="0" smtClean="0"/>
              <a:t>Bauabfallkreislauf ermöglichen</a:t>
            </a:r>
          </a:p>
          <a:p>
            <a:r>
              <a:rPr lang="de-DE" dirty="0" smtClean="0"/>
              <a:t>Hohe Recyclingquote </a:t>
            </a:r>
            <a:br>
              <a:rPr lang="de-DE" dirty="0" smtClean="0"/>
            </a:br>
            <a:r>
              <a:rPr lang="de-DE" dirty="0" smtClean="0"/>
              <a:t>beim Rückbau eines </a:t>
            </a:r>
            <a:br>
              <a:rPr lang="de-DE" dirty="0" smtClean="0"/>
            </a:br>
            <a:r>
              <a:rPr lang="de-DE" dirty="0" smtClean="0"/>
              <a:t>Bauwerkes</a:t>
            </a:r>
          </a:p>
          <a:p>
            <a:endParaRPr lang="de-DE" dirty="0" smtClean="0"/>
          </a:p>
        </p:txBody>
      </p:sp>
      <p:pic>
        <p:nvPicPr>
          <p:cNvPr id="58372" name="Grafik 3" descr="Massnahme 16_Baumaterialen1.jpg"/>
          <p:cNvPicPr>
            <a:picLocks noChangeAspect="1"/>
          </p:cNvPicPr>
          <p:nvPr/>
        </p:nvPicPr>
        <p:blipFill>
          <a:blip r:embed="rId2" cstate="print"/>
          <a:srcRect/>
          <a:stretch>
            <a:fillRect/>
          </a:stretch>
        </p:blipFill>
        <p:spPr bwMode="auto">
          <a:xfrm>
            <a:off x="5724128" y="3645024"/>
            <a:ext cx="2663825" cy="1998662"/>
          </a:xfrm>
          <a:prstGeom prst="rect">
            <a:avLst/>
          </a:prstGeom>
          <a:noFill/>
          <a:ln w="9525">
            <a:noFill/>
            <a:miter lim="800000"/>
            <a:headEnd/>
            <a:tailEnd/>
          </a:ln>
        </p:spPr>
      </p:pic>
      <p:sp>
        <p:nvSpPr>
          <p:cNvPr id="5" name="Textfeld 4"/>
          <p:cNvSpPr txBox="1"/>
          <p:nvPr/>
        </p:nvSpPr>
        <p:spPr>
          <a:xfrm>
            <a:off x="755576" y="332656"/>
            <a:ext cx="2088232" cy="461665"/>
          </a:xfrm>
          <a:prstGeom prst="rect">
            <a:avLst/>
          </a:prstGeom>
          <a:noFill/>
        </p:spPr>
        <p:txBody>
          <a:bodyPr wrap="square" rtlCol="0">
            <a:spAutoFit/>
          </a:bodyPr>
          <a:lstStyle/>
          <a:p>
            <a:r>
              <a:rPr lang="de-CH" u="sng" dirty="0" smtClean="0"/>
              <a:t>Beispiel 3:</a:t>
            </a:r>
            <a:endParaRPr lang="de-CH"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59632" y="1052736"/>
            <a:ext cx="7472363" cy="4770437"/>
          </a:xfrm>
        </p:spPr>
        <p:txBody>
          <a:bodyPr/>
          <a:lstStyle/>
          <a:p>
            <a:pPr>
              <a:buNone/>
            </a:pPr>
            <a:endParaRPr lang="de-CH" sz="3200" b="1" dirty="0" smtClean="0"/>
          </a:p>
          <a:p>
            <a:pPr>
              <a:buNone/>
            </a:pPr>
            <a:endParaRPr lang="de-CH" sz="3200" b="1" dirty="0" smtClean="0"/>
          </a:p>
          <a:p>
            <a:pPr algn="ctr">
              <a:buNone/>
            </a:pPr>
            <a:r>
              <a:rPr lang="de-CH" sz="3200" b="1" dirty="0" smtClean="0"/>
              <a:t>Volksinitiative Grüne Wirtschaft und USG-Revision als indirekter Gegenvorschlag</a:t>
            </a:r>
            <a:endParaRPr lang="de-CH"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grueneinitiativen.ch/web/grn/volksinitiative/infos/main/05/imageBinary/bild_einreichung_gruene_wirtschaft.jpg"/>
          <p:cNvPicPr>
            <a:picLocks noChangeAspect="1" noChangeArrowheads="1"/>
          </p:cNvPicPr>
          <p:nvPr/>
        </p:nvPicPr>
        <p:blipFill>
          <a:blip r:embed="rId3" cstate="print"/>
          <a:srcRect/>
          <a:stretch>
            <a:fillRect/>
          </a:stretch>
        </p:blipFill>
        <p:spPr bwMode="auto">
          <a:xfrm>
            <a:off x="468313" y="1773238"/>
            <a:ext cx="3302000" cy="4032250"/>
          </a:xfrm>
          <a:prstGeom prst="rect">
            <a:avLst/>
          </a:prstGeom>
          <a:noFill/>
          <a:ln w="9525">
            <a:noFill/>
            <a:miter lim="800000"/>
            <a:headEnd/>
            <a:tailEnd/>
          </a:ln>
        </p:spPr>
      </p:pic>
      <p:sp>
        <p:nvSpPr>
          <p:cNvPr id="4098" name="Inhaltsplatzhalter 1"/>
          <p:cNvSpPr>
            <a:spLocks noGrp="1"/>
          </p:cNvSpPr>
          <p:nvPr>
            <p:ph idx="1"/>
          </p:nvPr>
        </p:nvSpPr>
        <p:spPr>
          <a:xfrm>
            <a:off x="4067175" y="1557338"/>
            <a:ext cx="4752975" cy="4535487"/>
          </a:xfrm>
        </p:spPr>
        <p:txBody>
          <a:bodyPr/>
          <a:lstStyle/>
          <a:p>
            <a:pPr eaLnBrk="1" hangingPunct="1">
              <a:spcBef>
                <a:spcPts val="600"/>
              </a:spcBef>
              <a:spcAft>
                <a:spcPts val="600"/>
              </a:spcAft>
              <a:buFontTx/>
              <a:buNone/>
              <a:defRPr/>
            </a:pPr>
            <a:r>
              <a:rPr lang="de-CH" sz="2000" dirty="0" smtClean="0"/>
              <a:t>Die Initiative fordert</a:t>
            </a:r>
          </a:p>
          <a:p>
            <a:pPr marL="177800" indent="-177800" eaLnBrk="1" hangingPunct="1">
              <a:spcBef>
                <a:spcPts val="0"/>
              </a:spcBef>
              <a:defRPr/>
            </a:pPr>
            <a:r>
              <a:rPr lang="de-CH" sz="1800" dirty="0" smtClean="0"/>
              <a:t>Eine nachhaltige und ressourceneffiziente </a:t>
            </a:r>
            <a:br>
              <a:rPr lang="de-CH" sz="1800" dirty="0" smtClean="0"/>
            </a:br>
            <a:r>
              <a:rPr lang="de-CH" sz="1800" dirty="0" smtClean="0"/>
              <a:t>Wirtschaft,</a:t>
            </a:r>
          </a:p>
          <a:p>
            <a:pPr marL="177800" indent="-177800" eaLnBrk="1" hangingPunct="1">
              <a:spcBef>
                <a:spcPts val="0"/>
              </a:spcBef>
              <a:defRPr/>
            </a:pPr>
            <a:r>
              <a:rPr lang="de-CH" sz="1800" dirty="0" smtClean="0"/>
              <a:t>geschlossene Stoffkreisläufe und</a:t>
            </a:r>
          </a:p>
          <a:p>
            <a:pPr marL="177800" indent="-177800" eaLnBrk="1" hangingPunct="1">
              <a:spcBef>
                <a:spcPts val="0"/>
              </a:spcBef>
              <a:defRPr/>
            </a:pPr>
            <a:r>
              <a:rPr lang="de-CH" sz="1800" dirty="0" smtClean="0"/>
              <a:t>Ziele und Berichterstattung</a:t>
            </a:r>
          </a:p>
          <a:p>
            <a:pPr eaLnBrk="1" hangingPunct="1">
              <a:spcBef>
                <a:spcPts val="1800"/>
              </a:spcBef>
              <a:spcAft>
                <a:spcPts val="600"/>
              </a:spcAft>
              <a:buFontTx/>
              <a:buNone/>
              <a:defRPr/>
            </a:pPr>
            <a:r>
              <a:rPr lang="de-CH" sz="2000" dirty="0" smtClean="0"/>
              <a:t>sowie Verfassungskompetenzen um: </a:t>
            </a:r>
          </a:p>
          <a:p>
            <a:pPr marL="177800" indent="-177800" eaLnBrk="1" hangingPunct="1">
              <a:spcBef>
                <a:spcPts val="0"/>
              </a:spcBef>
              <a:defRPr/>
            </a:pPr>
            <a:r>
              <a:rPr lang="de-CH" sz="1800" dirty="0" smtClean="0"/>
              <a:t>Innovationen verstärkt zu fördern, </a:t>
            </a:r>
          </a:p>
          <a:p>
            <a:pPr marL="177800" indent="-177800" eaLnBrk="1" hangingPunct="1">
              <a:spcBef>
                <a:spcPts val="0"/>
              </a:spcBef>
              <a:defRPr/>
            </a:pPr>
            <a:r>
              <a:rPr lang="de-CH" sz="1800" dirty="0" smtClean="0"/>
              <a:t>Vorschriften für Produkte und </a:t>
            </a:r>
            <a:br>
              <a:rPr lang="de-CH" sz="1800" dirty="0" smtClean="0"/>
            </a:br>
            <a:r>
              <a:rPr lang="de-CH" sz="1800" dirty="0" smtClean="0"/>
              <a:t>Prozesse zu erlassen, </a:t>
            </a:r>
          </a:p>
          <a:p>
            <a:pPr marL="177800" indent="-177800" eaLnBrk="1" hangingPunct="1">
              <a:spcBef>
                <a:spcPts val="0"/>
              </a:spcBef>
              <a:defRPr/>
            </a:pPr>
            <a:r>
              <a:rPr lang="de-CH" sz="1800" dirty="0" smtClean="0"/>
              <a:t>Steuer-  und Budgetmassnahmen </a:t>
            </a:r>
            <a:br>
              <a:rPr lang="de-CH" sz="1800" dirty="0" smtClean="0"/>
            </a:br>
            <a:r>
              <a:rPr lang="de-CH" sz="1800" dirty="0" smtClean="0"/>
              <a:t>zu ergreifen.</a:t>
            </a:r>
          </a:p>
          <a:p>
            <a:pPr marL="0" lvl="1" indent="0" eaLnBrk="1" hangingPunct="1">
              <a:spcBef>
                <a:spcPts val="1800"/>
              </a:spcBef>
              <a:spcAft>
                <a:spcPts val="600"/>
              </a:spcAft>
              <a:buFontTx/>
              <a:buNone/>
              <a:defRPr/>
            </a:pPr>
            <a:r>
              <a:rPr lang="de-CH" sz="2000" b="1" dirty="0" smtClean="0">
                <a:ea typeface="+mn-ea"/>
                <a:cs typeface="+mn-cs"/>
              </a:rPr>
              <a:t>Übergangsbestimmung: </a:t>
            </a:r>
            <a:br>
              <a:rPr lang="de-CH" sz="2000" b="1" dirty="0" smtClean="0">
                <a:ea typeface="+mn-ea"/>
                <a:cs typeface="+mn-cs"/>
              </a:rPr>
            </a:br>
            <a:r>
              <a:rPr lang="de-CH" sz="2000" b="1" dirty="0" smtClean="0">
                <a:ea typeface="+mn-ea"/>
                <a:cs typeface="+mn-cs"/>
              </a:rPr>
              <a:t>ökologischer Fussabdruck 1 bis 2050</a:t>
            </a:r>
            <a:endParaRPr lang="de-CH" sz="2000" dirty="0" smtClean="0"/>
          </a:p>
        </p:txBody>
      </p:sp>
      <p:sp>
        <p:nvSpPr>
          <p:cNvPr id="31748" name="Titel 2"/>
          <p:cNvSpPr>
            <a:spLocks noGrp="1"/>
          </p:cNvSpPr>
          <p:nvPr>
            <p:ph type="title"/>
          </p:nvPr>
        </p:nvSpPr>
        <p:spPr>
          <a:xfrm>
            <a:off x="1331913" y="333375"/>
            <a:ext cx="7812087" cy="989013"/>
          </a:xfrm>
        </p:spPr>
        <p:txBody>
          <a:bodyPr/>
          <a:lstStyle/>
          <a:p>
            <a:pPr eaLnBrk="1" hangingPunct="1"/>
            <a:r>
              <a:rPr lang="de-CH" sz="3000" smtClean="0"/>
              <a:t>Volksinitiative Grüne Wirtschaft            </a:t>
            </a:r>
            <a:r>
              <a:rPr lang="de-CH" sz="2400" b="0" smtClean="0"/>
              <a:t>eingereicht im September 2012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187450" y="279400"/>
            <a:ext cx="7461250" cy="989013"/>
          </a:xfrm>
        </p:spPr>
        <p:txBody>
          <a:bodyPr/>
          <a:lstStyle/>
          <a:p>
            <a:pPr eaLnBrk="1" hangingPunct="1"/>
            <a:r>
              <a:rPr lang="de-CH" sz="3000" smtClean="0"/>
              <a:t>Entscheide des Bundesrats bisher</a:t>
            </a:r>
            <a:br>
              <a:rPr lang="de-CH" sz="3000" smtClean="0"/>
            </a:br>
            <a:endParaRPr lang="de-CH" sz="3000" smtClean="0"/>
          </a:p>
        </p:txBody>
      </p:sp>
      <p:sp>
        <p:nvSpPr>
          <p:cNvPr id="8" name="Textfeld 7"/>
          <p:cNvSpPr txBox="1"/>
          <p:nvPr/>
        </p:nvSpPr>
        <p:spPr>
          <a:xfrm>
            <a:off x="1187450" y="981075"/>
            <a:ext cx="7777163" cy="5663089"/>
          </a:xfrm>
          <a:prstGeom prst="rect">
            <a:avLst/>
          </a:prstGeom>
          <a:noFill/>
        </p:spPr>
        <p:txBody>
          <a:bodyPr>
            <a:spAutoFit/>
          </a:bodyPr>
          <a:lstStyle/>
          <a:p>
            <a:pPr marL="361950" indent="-361950">
              <a:spcAft>
                <a:spcPts val="1200"/>
              </a:spcAft>
              <a:buFont typeface="Arial" pitchFamily="34" charset="0"/>
              <a:buChar char="•"/>
              <a:defRPr/>
            </a:pPr>
            <a:r>
              <a:rPr lang="de-CH" dirty="0" smtClean="0"/>
              <a:t>Februar</a:t>
            </a:r>
            <a:r>
              <a:rPr lang="de-CH" b="1" dirty="0" smtClean="0"/>
              <a:t> </a:t>
            </a:r>
            <a:r>
              <a:rPr lang="de-CH" dirty="0"/>
              <a:t>2013:</a:t>
            </a:r>
            <a:r>
              <a:rPr lang="de-CH" b="1" dirty="0"/>
              <a:t> Ablehnung Initiative „Grüne Wirtschaft“, </a:t>
            </a:r>
            <a:r>
              <a:rPr lang="de-CH" dirty="0"/>
              <a:t>aber Auftrag für indirekten Gegenvorschlag.</a:t>
            </a:r>
          </a:p>
          <a:p>
            <a:pPr marL="361950" indent="-361950">
              <a:spcAft>
                <a:spcPts val="1200"/>
              </a:spcAft>
              <a:buFont typeface="Arial" pitchFamily="34" charset="0"/>
              <a:buChar char="•"/>
              <a:defRPr/>
            </a:pPr>
            <a:r>
              <a:rPr lang="de-CH" dirty="0" smtClean="0">
                <a:latin typeface="Arial" pitchFamily="34" charset="0"/>
              </a:rPr>
              <a:t>Februar</a:t>
            </a:r>
            <a:r>
              <a:rPr lang="de-CH" b="1" dirty="0" smtClean="0">
                <a:latin typeface="Arial" pitchFamily="34" charset="0"/>
              </a:rPr>
              <a:t> </a:t>
            </a:r>
            <a:r>
              <a:rPr lang="de-CH" dirty="0">
                <a:latin typeface="Arial" pitchFamily="34" charset="0"/>
              </a:rPr>
              <a:t>2014:</a:t>
            </a:r>
            <a:r>
              <a:rPr lang="de-CH" b="1" dirty="0">
                <a:latin typeface="Arial" pitchFamily="34" charset="0"/>
              </a:rPr>
              <a:t> Botschaft zur Volksinitiative</a:t>
            </a:r>
            <a:r>
              <a:rPr lang="de-CH" dirty="0">
                <a:latin typeface="Arial" pitchFamily="34" charset="0"/>
              </a:rPr>
              <a:t> und zum </a:t>
            </a:r>
            <a:r>
              <a:rPr lang="de-CH" b="1" dirty="0">
                <a:latin typeface="Arial" pitchFamily="34" charset="0"/>
              </a:rPr>
              <a:t>Gegenvorschlag</a:t>
            </a:r>
            <a:r>
              <a:rPr lang="de-CH" dirty="0">
                <a:latin typeface="Arial" pitchFamily="34" charset="0"/>
              </a:rPr>
              <a:t> </a:t>
            </a:r>
            <a:r>
              <a:rPr lang="de-CH" dirty="0" smtClean="0">
                <a:latin typeface="Arial" pitchFamily="34" charset="0"/>
              </a:rPr>
              <a:t>verabschiedet (Änderung </a:t>
            </a:r>
            <a:r>
              <a:rPr lang="de-CH" dirty="0">
                <a:latin typeface="Arial" pitchFamily="34" charset="0"/>
              </a:rPr>
              <a:t>USG</a:t>
            </a:r>
            <a:r>
              <a:rPr lang="de-CH" dirty="0" smtClean="0">
                <a:latin typeface="Arial" pitchFamily="34" charset="0"/>
              </a:rPr>
              <a:t>)</a:t>
            </a:r>
          </a:p>
          <a:p>
            <a:pPr marL="361950" indent="-361950">
              <a:spcAft>
                <a:spcPts val="1200"/>
              </a:spcAft>
              <a:buFont typeface="Arial" pitchFamily="34" charset="0"/>
              <a:buChar char="•"/>
              <a:defRPr/>
            </a:pPr>
            <a:r>
              <a:rPr lang="de-CH" dirty="0" smtClean="0">
                <a:latin typeface="Arial" pitchFamily="34" charset="0"/>
              </a:rPr>
              <a:t>September 2014: </a:t>
            </a:r>
            <a:r>
              <a:rPr lang="de-CH" b="1" dirty="0" smtClean="0">
                <a:latin typeface="Arial" pitchFamily="34" charset="0"/>
              </a:rPr>
              <a:t>Ständerat entscheidet auf Gegenvorschlag einzutreten</a:t>
            </a:r>
            <a:r>
              <a:rPr lang="de-CH" dirty="0" smtClean="0">
                <a:latin typeface="Arial" pitchFamily="34" charset="0"/>
              </a:rPr>
              <a:t>, (weist die Vorlage aber zurück an die Umweltkommission mit dem Auftrag Vorlage zu entschlacken und zu fokussieren)</a:t>
            </a:r>
          </a:p>
          <a:p>
            <a:pPr marL="361950" indent="-361950">
              <a:spcAft>
                <a:spcPts val="1200"/>
              </a:spcAft>
              <a:buFont typeface="Arial" pitchFamily="34" charset="0"/>
              <a:buChar char="•"/>
              <a:defRPr/>
            </a:pPr>
            <a:r>
              <a:rPr lang="de-CH" dirty="0" smtClean="0">
                <a:latin typeface="Arial" pitchFamily="34" charset="0"/>
              </a:rPr>
              <a:t>Vorlage zur Zeit in der </a:t>
            </a:r>
            <a:r>
              <a:rPr lang="de-CH" b="1" dirty="0" smtClean="0">
                <a:latin typeface="Arial" pitchFamily="34" charset="0"/>
              </a:rPr>
              <a:t>UREK-S in Detailberatung</a:t>
            </a:r>
            <a:endParaRPr lang="de-CH" b="1" dirty="0">
              <a:latin typeface="Arial" pitchFamily="34" charset="0"/>
            </a:endParaRPr>
          </a:p>
          <a:p>
            <a:pPr marL="361950" indent="-361950">
              <a:spcAft>
                <a:spcPts val="1200"/>
              </a:spcAft>
              <a:defRPr/>
            </a:pPr>
            <a:endParaRPr lang="de-CH" dirty="0"/>
          </a:p>
          <a:p>
            <a:pPr marL="266700" indent="-266700">
              <a:defRPr/>
            </a:pPr>
            <a:endParaRPr lang="de-CH"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CH" sz="3000" smtClean="0"/>
              <a:t>Grundgedanke Gegenvorschlag Grüne Wirtschaft (USG-Revision)</a:t>
            </a:r>
          </a:p>
        </p:txBody>
      </p:sp>
      <p:sp>
        <p:nvSpPr>
          <p:cNvPr id="11267" name="Inhaltsplatzhalter 2"/>
          <p:cNvSpPr>
            <a:spLocks noGrp="1"/>
          </p:cNvSpPr>
          <p:nvPr>
            <p:ph idx="1"/>
          </p:nvPr>
        </p:nvSpPr>
        <p:spPr>
          <a:xfrm>
            <a:off x="1285875" y="1484313"/>
            <a:ext cx="7534275" cy="4519612"/>
          </a:xfrm>
        </p:spPr>
        <p:txBody>
          <a:bodyPr/>
          <a:lstStyle/>
          <a:p>
            <a:r>
              <a:rPr lang="de-CH" sz="2200" smtClean="0"/>
              <a:t>Heutiges Umweltrecht auf Emissionen und Umweltqualität im Inland fokussiert</a:t>
            </a:r>
          </a:p>
          <a:p>
            <a:pPr lvl="1">
              <a:buFont typeface="Wingdings" pitchFamily="2" charset="2"/>
              <a:buChar char="à"/>
            </a:pPr>
            <a:r>
              <a:rPr lang="de-CH" sz="2200" smtClean="0">
                <a:sym typeface="Wingdings" pitchFamily="2" charset="2"/>
              </a:rPr>
              <a:t>Gute Umweltqualität in der Schweiz </a:t>
            </a:r>
          </a:p>
          <a:p>
            <a:pPr lvl="1">
              <a:buFont typeface="Wingdings" pitchFamily="2" charset="2"/>
              <a:buChar char="à"/>
            </a:pPr>
            <a:r>
              <a:rPr lang="de-CH" sz="2200" smtClean="0">
                <a:sym typeface="Wingdings" pitchFamily="2" charset="2"/>
              </a:rPr>
              <a:t>Trotzdem eine Übernutzung der Ressourcen</a:t>
            </a:r>
          </a:p>
          <a:p>
            <a:pPr>
              <a:buFontTx/>
              <a:buNone/>
            </a:pPr>
            <a:endParaRPr lang="de-CH" sz="1000" smtClean="0"/>
          </a:p>
          <a:p>
            <a:r>
              <a:rPr lang="de-CH" sz="2200" smtClean="0"/>
              <a:t>Geplante USG-Revision</a:t>
            </a:r>
          </a:p>
          <a:p>
            <a:pPr lvl="1"/>
            <a:r>
              <a:rPr lang="de-CH" sz="2200" smtClean="0"/>
              <a:t>Will Ressourcenschonung und -effizienz festschreiben.</a:t>
            </a:r>
          </a:p>
          <a:p>
            <a:pPr lvl="1"/>
            <a:r>
              <a:rPr lang="de-CH" sz="2200" smtClean="0"/>
              <a:t>Nimmt Fussabdruck-Gedanken auf, aber offener formuliert: </a:t>
            </a:r>
          </a:p>
          <a:p>
            <a:pPr lvl="2"/>
            <a:r>
              <a:rPr lang="de-CH" sz="2200" smtClean="0"/>
              <a:t>Umweltbelastung massgeblich reduzieren</a:t>
            </a:r>
          </a:p>
          <a:p>
            <a:pPr lvl="2"/>
            <a:r>
              <a:rPr lang="de-CH" sz="2200" smtClean="0"/>
              <a:t>dabei auch die im Ausland mitverursachte Umweltbelastung berücksichtigen</a:t>
            </a:r>
          </a:p>
          <a:p>
            <a:pPr lvl="1"/>
            <a:endParaRPr lang="de-CH"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7" dur="500"/>
                                        <p:tgtEl>
                                          <p:spTgt spid="1126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10" dur="500"/>
                                        <p:tgtEl>
                                          <p:spTgt spid="11267">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13" dur="500"/>
                                        <p:tgtEl>
                                          <p:spTgt spid="11267">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16" dur="500"/>
                                        <p:tgtEl>
                                          <p:spTgt spid="11267">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19"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el 1"/>
          <p:cNvSpPr txBox="1">
            <a:spLocks/>
          </p:cNvSpPr>
          <p:nvPr/>
        </p:nvSpPr>
        <p:spPr bwMode="auto">
          <a:xfrm>
            <a:off x="1116013" y="161925"/>
            <a:ext cx="7461250" cy="584200"/>
          </a:xfrm>
          <a:prstGeom prst="rect">
            <a:avLst/>
          </a:prstGeom>
          <a:noFill/>
          <a:ln w="9525">
            <a:noFill/>
            <a:miter lim="800000"/>
            <a:headEnd/>
            <a:tailEnd/>
          </a:ln>
        </p:spPr>
        <p:txBody>
          <a:bodyPr lIns="0" tIns="0" rIns="0" bIns="0"/>
          <a:lstStyle/>
          <a:p>
            <a:pPr>
              <a:defRPr/>
            </a:pPr>
            <a:r>
              <a:rPr lang="de-CH" sz="3000" b="1" dirty="0" smtClean="0"/>
              <a:t>USG-Revision in a </a:t>
            </a:r>
            <a:r>
              <a:rPr lang="de-CH" sz="3000" b="1" dirty="0" err="1" smtClean="0"/>
              <a:t>nutshell</a:t>
            </a:r>
            <a:endParaRPr lang="de-CH" sz="3000" b="1" kern="0" dirty="0">
              <a:latin typeface="+mj-lt"/>
              <a:ea typeface="+mj-ea"/>
              <a:cs typeface="+mj-cs"/>
            </a:endParaRPr>
          </a:p>
        </p:txBody>
      </p:sp>
      <p:sp>
        <p:nvSpPr>
          <p:cNvPr id="34819" name="Abgerundetes Rechteck 54"/>
          <p:cNvSpPr>
            <a:spLocks noChangeArrowheads="1"/>
          </p:cNvSpPr>
          <p:nvPr/>
        </p:nvSpPr>
        <p:spPr bwMode="auto">
          <a:xfrm>
            <a:off x="5795963" y="1628775"/>
            <a:ext cx="3313112" cy="1728788"/>
          </a:xfrm>
          <a:prstGeom prst="roundRect">
            <a:avLst>
              <a:gd name="adj" fmla="val 16667"/>
            </a:avLst>
          </a:prstGeom>
          <a:noFill/>
          <a:ln w="9525" algn="ctr">
            <a:noFill/>
            <a:round/>
            <a:headEnd/>
            <a:tailEnd/>
          </a:ln>
        </p:spPr>
        <p:txBody>
          <a:bodyPr/>
          <a:lstStyle/>
          <a:p>
            <a:pPr>
              <a:spcAft>
                <a:spcPts val="1200"/>
              </a:spcAft>
            </a:pPr>
            <a:endParaRPr lang="de-CH" sz="2000" dirty="0"/>
          </a:p>
          <a:p>
            <a:pPr>
              <a:spcAft>
                <a:spcPts val="1200"/>
              </a:spcAft>
            </a:pPr>
            <a:r>
              <a:rPr lang="de-CH" sz="1800" dirty="0"/>
              <a:t>Regelungen heute schon sinnvoll und notwendig:</a:t>
            </a:r>
          </a:p>
        </p:txBody>
      </p:sp>
      <p:sp>
        <p:nvSpPr>
          <p:cNvPr id="62" name="Abgerundetes Rechteck 61"/>
          <p:cNvSpPr/>
          <p:nvPr/>
        </p:nvSpPr>
        <p:spPr bwMode="auto">
          <a:xfrm>
            <a:off x="5940425" y="2997200"/>
            <a:ext cx="3024188" cy="719138"/>
          </a:xfrm>
          <a:prstGeom prst="roundRect">
            <a:avLst/>
          </a:prstGeom>
          <a:solidFill>
            <a:schemeClr val="bg1"/>
          </a:solidFill>
          <a:ln w="9525" cap="flat" cmpd="sng" algn="ctr">
            <a:noFill/>
            <a:prstDash val="solid"/>
            <a:round/>
            <a:headEnd type="none" w="med" len="med"/>
            <a:tailEnd type="none" w="med" len="med"/>
          </a:ln>
          <a:effectLst/>
        </p:spPr>
        <p:txBody>
          <a:bodyPr/>
          <a:lstStyle/>
          <a:p>
            <a:pPr>
              <a:spcAft>
                <a:spcPts val="600"/>
              </a:spcAft>
              <a:defRPr/>
            </a:pPr>
            <a:r>
              <a:rPr lang="de-CH" sz="1300" b="1" dirty="0">
                <a:latin typeface="+mj-lt"/>
              </a:rPr>
              <a:t>Abfall und Rohstoffe</a:t>
            </a:r>
          </a:p>
          <a:p>
            <a:pPr>
              <a:defRPr/>
            </a:pPr>
            <a:r>
              <a:rPr lang="de-CH" sz="1600" b="1" i="1" dirty="0">
                <a:solidFill>
                  <a:srgbClr val="76B531"/>
                </a:solidFill>
                <a:latin typeface="Times New Roman" pitchFamily="18" charset="0"/>
                <a:cs typeface="Times New Roman" pitchFamily="18" charset="0"/>
              </a:rPr>
              <a:t>Art. 30b, Art. 30d, Art. 30h, …</a:t>
            </a:r>
            <a:endParaRPr lang="de-CH" sz="1600" dirty="0">
              <a:solidFill>
                <a:srgbClr val="76B531"/>
              </a:solidFill>
            </a:endParaRPr>
          </a:p>
        </p:txBody>
      </p:sp>
      <p:sp>
        <p:nvSpPr>
          <p:cNvPr id="34821" name="Abgerundetes Rechteck 62"/>
          <p:cNvSpPr>
            <a:spLocks noChangeArrowheads="1"/>
          </p:cNvSpPr>
          <p:nvPr/>
        </p:nvSpPr>
        <p:spPr bwMode="auto">
          <a:xfrm>
            <a:off x="5940425" y="3716338"/>
            <a:ext cx="3024188" cy="720725"/>
          </a:xfrm>
          <a:prstGeom prst="roundRect">
            <a:avLst>
              <a:gd name="adj" fmla="val 16667"/>
            </a:avLst>
          </a:prstGeom>
          <a:solidFill>
            <a:schemeClr val="bg1"/>
          </a:solidFill>
          <a:ln w="9525" algn="ctr">
            <a:noFill/>
            <a:round/>
            <a:headEnd/>
            <a:tailEnd/>
          </a:ln>
        </p:spPr>
        <p:txBody>
          <a:bodyPr/>
          <a:lstStyle/>
          <a:p>
            <a:pPr>
              <a:spcAft>
                <a:spcPts val="600"/>
              </a:spcAft>
            </a:pPr>
            <a:r>
              <a:rPr lang="de-CH" sz="1300" b="1"/>
              <a:t>Konsum und Produktion</a:t>
            </a:r>
          </a:p>
          <a:p>
            <a:r>
              <a:rPr lang="de-CH" sz="1600" b="1" i="1">
                <a:solidFill>
                  <a:srgbClr val="76B531"/>
                </a:solidFill>
                <a:latin typeface="Times New Roman" pitchFamily="18" charset="0"/>
                <a:cs typeface="Times New Roman" pitchFamily="18" charset="0"/>
              </a:rPr>
              <a:t>Art. 35d, Art. 35e, Art. 35f, …</a:t>
            </a:r>
            <a:endParaRPr lang="de-CH" sz="1600">
              <a:solidFill>
                <a:srgbClr val="76B531"/>
              </a:solidFill>
            </a:endParaRPr>
          </a:p>
        </p:txBody>
      </p:sp>
      <p:grpSp>
        <p:nvGrpSpPr>
          <p:cNvPr id="2" name="Gruppieren 26"/>
          <p:cNvGrpSpPr>
            <a:grpSpLocks/>
          </p:cNvGrpSpPr>
          <p:nvPr/>
        </p:nvGrpSpPr>
        <p:grpSpPr bwMode="auto">
          <a:xfrm>
            <a:off x="576263" y="692150"/>
            <a:ext cx="5400675" cy="5562600"/>
            <a:chOff x="577056" y="692211"/>
            <a:chExt cx="5399088" cy="5563666"/>
          </a:xfrm>
        </p:grpSpPr>
        <p:sp>
          <p:nvSpPr>
            <p:cNvPr id="34823" name="Abgerundetes Rechteck 30"/>
            <p:cNvSpPr>
              <a:spLocks noChangeArrowheads="1"/>
            </p:cNvSpPr>
            <p:nvPr/>
          </p:nvSpPr>
          <p:spPr bwMode="auto">
            <a:xfrm>
              <a:off x="756316" y="692211"/>
              <a:ext cx="5007525" cy="5563666"/>
            </a:xfrm>
            <a:prstGeom prst="roundRect">
              <a:avLst>
                <a:gd name="adj" fmla="val 16667"/>
              </a:avLst>
            </a:prstGeom>
            <a:solidFill>
              <a:srgbClr val="E6E6E6"/>
            </a:solidFill>
            <a:ln w="9525" algn="ctr">
              <a:noFill/>
              <a:round/>
              <a:headEnd/>
              <a:tailEnd/>
            </a:ln>
          </p:spPr>
          <p:txBody>
            <a:bodyPr/>
            <a:lstStyle/>
            <a:p>
              <a:endParaRPr lang="de-DE"/>
            </a:p>
          </p:txBody>
        </p:sp>
        <p:sp>
          <p:nvSpPr>
            <p:cNvPr id="81" name="Abgerundetes Rechteck 80"/>
            <p:cNvSpPr/>
            <p:nvPr/>
          </p:nvSpPr>
          <p:spPr bwMode="auto">
            <a:xfrm>
              <a:off x="577056" y="806533"/>
              <a:ext cx="5399088" cy="568434"/>
            </a:xfrm>
            <a:prstGeom prst="roundRect">
              <a:avLst/>
            </a:prstGeom>
            <a:noFill/>
            <a:ln w="9525" cap="flat" cmpd="sng" algn="ctr">
              <a:noFill/>
              <a:prstDash val="solid"/>
              <a:round/>
              <a:headEnd type="none" w="med" len="med"/>
              <a:tailEnd type="none" w="med" len="med"/>
            </a:ln>
            <a:effectLst/>
          </p:spPr>
          <p:txBody>
            <a:bodyPr/>
            <a:lstStyle/>
            <a:p>
              <a:pPr algn="ctr">
                <a:defRPr/>
              </a:pPr>
              <a:r>
                <a:rPr lang="de-CH" sz="2000" b="1" i="1" dirty="0">
                  <a:solidFill>
                    <a:srgbClr val="76B531"/>
                  </a:solidFill>
                  <a:latin typeface="Times New Roman" pitchFamily="18" charset="0"/>
                  <a:cs typeface="Times New Roman" pitchFamily="18" charset="0"/>
                </a:rPr>
                <a:t>Art. 10h: </a:t>
              </a:r>
              <a:r>
                <a:rPr lang="de-CH" sz="2000" b="1" dirty="0">
                  <a:latin typeface="+mj-lt"/>
                </a:rPr>
                <a:t>Stetige Verbesserung</a:t>
              </a:r>
              <a:endParaRPr lang="de-CH" sz="2000" b="1" i="1" dirty="0">
                <a:solidFill>
                  <a:srgbClr val="C00000"/>
                </a:solidFill>
                <a:latin typeface="Times New Roman" pitchFamily="18" charset="0"/>
                <a:cs typeface="Times New Roman" pitchFamily="18" charset="0"/>
              </a:endParaRPr>
            </a:p>
          </p:txBody>
        </p:sp>
        <p:sp>
          <p:nvSpPr>
            <p:cNvPr id="79" name="Abgerundetes Rechteck 78"/>
            <p:cNvSpPr/>
            <p:nvPr/>
          </p:nvSpPr>
          <p:spPr bwMode="auto">
            <a:xfrm>
              <a:off x="1476904" y="1354326"/>
              <a:ext cx="3599392" cy="995553"/>
            </a:xfrm>
            <a:prstGeom prst="roundRect">
              <a:avLst/>
            </a:prstGeom>
            <a:noFill/>
            <a:ln w="9525" cap="flat" cmpd="sng" algn="ctr">
              <a:noFill/>
              <a:prstDash val="solid"/>
              <a:round/>
              <a:headEnd type="none" w="med" len="med"/>
              <a:tailEnd type="none" w="med" len="med"/>
            </a:ln>
            <a:effectLst/>
          </p:spPr>
          <p:txBody>
            <a:bodyPr/>
            <a:lstStyle/>
            <a:p>
              <a:pPr algn="ctr">
                <a:defRPr/>
              </a:pPr>
              <a:r>
                <a:rPr lang="de-CH" sz="1300" b="1" dirty="0">
                  <a:latin typeface="+mj-lt"/>
                </a:rPr>
                <a:t>Ziel: Senkung der Schweizer Umweltbelastung im In- und Ausland</a:t>
              </a:r>
              <a:br>
                <a:rPr lang="de-CH" sz="1300" b="1" dirty="0">
                  <a:latin typeface="+mj-lt"/>
                </a:rPr>
              </a:br>
              <a:r>
                <a:rPr lang="de-CH" sz="1300" b="1" dirty="0">
                  <a:latin typeface="+mj-lt"/>
                </a:rPr>
                <a:t> </a:t>
              </a:r>
              <a:r>
                <a:rPr lang="de-CH" sz="1600" b="1" i="1" dirty="0">
                  <a:solidFill>
                    <a:srgbClr val="76B531"/>
                  </a:solidFill>
                  <a:latin typeface="Times New Roman" pitchFamily="18" charset="0"/>
                  <a:cs typeface="Times New Roman" pitchFamily="18" charset="0"/>
                </a:rPr>
                <a:t>Art. 10h Abs. 1</a:t>
              </a:r>
            </a:p>
          </p:txBody>
        </p:sp>
        <p:sp>
          <p:nvSpPr>
            <p:cNvPr id="34826" name="Pfeil nach unten 31"/>
            <p:cNvSpPr>
              <a:spLocks noChangeArrowheads="1"/>
            </p:cNvSpPr>
            <p:nvPr/>
          </p:nvSpPr>
          <p:spPr bwMode="auto">
            <a:xfrm rot="10800000" flipV="1">
              <a:off x="4888607" y="1425526"/>
              <a:ext cx="359990" cy="527298"/>
            </a:xfrm>
            <a:prstGeom prst="downArrow">
              <a:avLst>
                <a:gd name="adj1" fmla="val 50000"/>
                <a:gd name="adj2" fmla="val 43387"/>
              </a:avLst>
            </a:prstGeom>
            <a:solidFill>
              <a:srgbClr val="76B531"/>
            </a:solidFill>
            <a:ln w="9525" algn="ctr">
              <a:noFill/>
              <a:round/>
              <a:headEnd/>
              <a:tailEnd/>
            </a:ln>
          </p:spPr>
          <p:txBody>
            <a:bodyPr/>
            <a:lstStyle/>
            <a:p>
              <a:endParaRPr lang="de-DE">
                <a:solidFill>
                  <a:srgbClr val="00B050"/>
                </a:solidFill>
              </a:endParaRPr>
            </a:p>
          </p:txBody>
        </p:sp>
        <p:graphicFrame>
          <p:nvGraphicFramePr>
            <p:cNvPr id="16" name="Diagramm 15"/>
            <p:cNvGraphicFramePr/>
            <p:nvPr/>
          </p:nvGraphicFramePr>
          <p:xfrm>
            <a:off x="1599556" y="2229247"/>
            <a:ext cx="3527907" cy="2558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8" name="Textfeld 46"/>
            <p:cNvSpPr txBox="1">
              <a:spLocks noChangeArrowheads="1"/>
            </p:cNvSpPr>
            <p:nvPr/>
          </p:nvSpPr>
          <p:spPr bwMode="auto">
            <a:xfrm>
              <a:off x="2560043" y="3437290"/>
              <a:ext cx="1440045" cy="338554"/>
            </a:xfrm>
            <a:prstGeom prst="rect">
              <a:avLst/>
            </a:prstGeom>
            <a:noFill/>
            <a:ln w="9525">
              <a:noFill/>
              <a:miter lim="800000"/>
              <a:headEnd/>
              <a:tailEnd/>
            </a:ln>
          </p:spPr>
          <p:txBody>
            <a:bodyPr>
              <a:spAutoFit/>
            </a:bodyPr>
            <a:lstStyle/>
            <a:p>
              <a:pPr algn="ctr"/>
              <a:r>
                <a:rPr lang="de-CH" sz="1600" b="1" i="1">
                  <a:solidFill>
                    <a:srgbClr val="76B531"/>
                  </a:solidFill>
                  <a:latin typeface="Times New Roman" pitchFamily="18" charset="0"/>
                  <a:cs typeface="Times New Roman" pitchFamily="18" charset="0"/>
                </a:rPr>
                <a:t>Art. 10h Abs. 3</a:t>
              </a:r>
            </a:p>
          </p:txBody>
        </p:sp>
        <p:sp>
          <p:nvSpPr>
            <p:cNvPr id="34829" name="Zylinder 77"/>
            <p:cNvSpPr>
              <a:spLocks noChangeArrowheads="1"/>
            </p:cNvSpPr>
            <p:nvPr/>
          </p:nvSpPr>
          <p:spPr bwMode="auto">
            <a:xfrm>
              <a:off x="2065870" y="5215382"/>
              <a:ext cx="2361593" cy="966938"/>
            </a:xfrm>
            <a:prstGeom prst="can">
              <a:avLst>
                <a:gd name="adj" fmla="val 25000"/>
              </a:avLst>
            </a:prstGeom>
            <a:solidFill>
              <a:schemeClr val="bg1"/>
            </a:solidFill>
            <a:ln w="28575" algn="ctr">
              <a:solidFill>
                <a:schemeClr val="tx1"/>
              </a:solidFill>
              <a:round/>
              <a:headEnd/>
              <a:tailEnd/>
            </a:ln>
          </p:spPr>
          <p:txBody>
            <a:bodyPr/>
            <a:lstStyle/>
            <a:p>
              <a:pPr algn="ctr">
                <a:lnSpc>
                  <a:spcPct val="90000"/>
                </a:lnSpc>
              </a:pPr>
              <a:endParaRPr lang="de-CH" sz="1000" b="1"/>
            </a:p>
            <a:p>
              <a:pPr algn="ctr">
                <a:lnSpc>
                  <a:spcPct val="90000"/>
                </a:lnSpc>
              </a:pPr>
              <a:r>
                <a:rPr lang="de-CH" sz="1300" b="1"/>
                <a:t>Plattform Grüne Wirtschaft </a:t>
              </a:r>
            </a:p>
            <a:p>
              <a:pPr algn="ctr">
                <a:lnSpc>
                  <a:spcPct val="90000"/>
                </a:lnSpc>
              </a:pPr>
              <a:r>
                <a:rPr lang="de-CH" sz="1600" b="1" i="1">
                  <a:solidFill>
                    <a:srgbClr val="76B531"/>
                  </a:solidFill>
                  <a:latin typeface="Times New Roman" pitchFamily="18" charset="0"/>
                  <a:cs typeface="Times New Roman" pitchFamily="18" charset="0"/>
                </a:rPr>
                <a:t>Art. 10h Abs. 2</a:t>
              </a:r>
            </a:p>
          </p:txBody>
        </p:sp>
        <p:sp>
          <p:nvSpPr>
            <p:cNvPr id="34830" name="Textfeld 16"/>
            <p:cNvSpPr txBox="1">
              <a:spLocks noChangeArrowheads="1"/>
            </p:cNvSpPr>
            <p:nvPr/>
          </p:nvSpPr>
          <p:spPr bwMode="auto">
            <a:xfrm>
              <a:off x="1836555" y="2278192"/>
              <a:ext cx="2880090" cy="485941"/>
            </a:xfrm>
            <a:prstGeom prst="rect">
              <a:avLst/>
            </a:prstGeom>
            <a:noFill/>
            <a:ln w="9525">
              <a:noFill/>
              <a:miter lim="800000"/>
              <a:headEnd/>
              <a:tailEnd/>
            </a:ln>
          </p:spPr>
          <p:txBody>
            <a:bodyPr>
              <a:spAutoFit/>
            </a:bodyPr>
            <a:lstStyle/>
            <a:p>
              <a:pPr algn="ctr"/>
              <a:r>
                <a:rPr lang="de-CH" sz="1300" b="1"/>
                <a:t>Berichterstattung</a:t>
              </a:r>
              <a:br>
                <a:rPr lang="de-CH" sz="1300" b="1"/>
              </a:br>
              <a:r>
                <a:rPr lang="de-CH" sz="1300" b="1"/>
                <a:t>ans Parlament</a:t>
              </a:r>
            </a:p>
          </p:txBody>
        </p:sp>
        <p:sp>
          <p:nvSpPr>
            <p:cNvPr id="34831" name="Pfeil nach unten 31"/>
            <p:cNvSpPr>
              <a:spLocks noChangeArrowheads="1"/>
            </p:cNvSpPr>
            <p:nvPr/>
          </p:nvSpPr>
          <p:spPr bwMode="auto">
            <a:xfrm rot="10800000">
              <a:off x="2737891" y="4739686"/>
              <a:ext cx="1080839" cy="633530"/>
            </a:xfrm>
            <a:prstGeom prst="downArrow">
              <a:avLst>
                <a:gd name="adj1" fmla="val 50000"/>
                <a:gd name="adj2" fmla="val 43389"/>
              </a:avLst>
            </a:prstGeom>
            <a:solidFill>
              <a:srgbClr val="76B531"/>
            </a:solidFill>
            <a:ln w="9525" algn="ctr">
              <a:noFill/>
              <a:round/>
              <a:headEnd/>
              <a:tailEnd/>
            </a:ln>
          </p:spPr>
          <p:txBody>
            <a:bodyPr/>
            <a:lstStyle/>
            <a:p>
              <a:endParaRPr lang="de-DE">
                <a:solidFill>
                  <a:srgbClr val="00B050"/>
                </a:solidFill>
              </a:endParaRPr>
            </a:p>
          </p:txBody>
        </p:sp>
        <p:sp>
          <p:nvSpPr>
            <p:cNvPr id="34832" name="Pfeil nach unten 31"/>
            <p:cNvSpPr>
              <a:spLocks noChangeArrowheads="1"/>
            </p:cNvSpPr>
            <p:nvPr/>
          </p:nvSpPr>
          <p:spPr bwMode="auto">
            <a:xfrm rot="10800000" flipV="1">
              <a:off x="1288208" y="1425525"/>
              <a:ext cx="359990" cy="527298"/>
            </a:xfrm>
            <a:prstGeom prst="downArrow">
              <a:avLst>
                <a:gd name="adj1" fmla="val 50000"/>
                <a:gd name="adj2" fmla="val 43387"/>
              </a:avLst>
            </a:prstGeom>
            <a:solidFill>
              <a:srgbClr val="76B531"/>
            </a:solidFill>
            <a:ln w="9525" algn="ctr">
              <a:noFill/>
              <a:round/>
              <a:headEnd/>
              <a:tailEnd/>
            </a:ln>
          </p:spPr>
          <p:txBody>
            <a:bodyPr/>
            <a:lstStyle/>
            <a:p>
              <a:endParaRPr lang="de-DE">
                <a:solidFill>
                  <a:srgbClr val="00B050"/>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1258888" y="323850"/>
            <a:ext cx="7499350" cy="989013"/>
          </a:xfrm>
        </p:spPr>
        <p:txBody>
          <a:bodyPr/>
          <a:lstStyle/>
          <a:p>
            <a:pPr eaLnBrk="1" hangingPunct="1"/>
            <a:r>
              <a:rPr lang="de-CH" sz="3000" smtClean="0"/>
              <a:t>Ziele und Berichterstattung</a:t>
            </a:r>
          </a:p>
        </p:txBody>
      </p:sp>
      <p:sp>
        <p:nvSpPr>
          <p:cNvPr id="4" name="Textfeld 3"/>
          <p:cNvSpPr txBox="1"/>
          <p:nvPr/>
        </p:nvSpPr>
        <p:spPr>
          <a:xfrm>
            <a:off x="1187450" y="981075"/>
            <a:ext cx="7705725" cy="5573713"/>
          </a:xfrm>
          <a:prstGeom prst="rect">
            <a:avLst/>
          </a:prstGeom>
          <a:noFill/>
        </p:spPr>
        <p:txBody>
          <a:bodyPr>
            <a:spAutoFit/>
          </a:bodyPr>
          <a:lstStyle/>
          <a:p>
            <a:pPr marL="342900" indent="-342900" eaLnBrk="1" hangingPunct="1">
              <a:spcBef>
                <a:spcPct val="20000"/>
              </a:spcBef>
              <a:spcAft>
                <a:spcPts val="600"/>
              </a:spcAft>
              <a:buFont typeface="Arial" pitchFamily="34" charset="0"/>
              <a:buChar char="•"/>
              <a:defRPr/>
            </a:pPr>
            <a:r>
              <a:rPr lang="de-CH" dirty="0">
                <a:latin typeface="+mn-lt"/>
              </a:rPr>
              <a:t>Ressourcenschonende und -effiziente Wirtschaft zur Senkung der Gesamtumweltbelastung im In- und Ausland. </a:t>
            </a:r>
          </a:p>
          <a:p>
            <a:pPr marL="342900" indent="-342900" eaLnBrk="1" hangingPunct="1">
              <a:spcBef>
                <a:spcPct val="20000"/>
              </a:spcBef>
              <a:spcAft>
                <a:spcPts val="600"/>
              </a:spcAft>
              <a:buFont typeface="Arial" pitchFamily="34" charset="0"/>
              <a:buChar char="•"/>
              <a:defRPr/>
            </a:pPr>
            <a:r>
              <a:rPr lang="de-CH" dirty="0">
                <a:latin typeface="+mn-lt"/>
              </a:rPr>
              <a:t>Gesetzliche Verankerung eines Zielsetzungs- und </a:t>
            </a:r>
            <a:r>
              <a:rPr lang="de-CH" dirty="0" err="1">
                <a:latin typeface="+mn-lt"/>
              </a:rPr>
              <a:t>Reportingmechanismus</a:t>
            </a:r>
            <a:r>
              <a:rPr lang="de-CH">
                <a:latin typeface="+mn-lt"/>
              </a:rPr>
              <a:t>‘:</a:t>
            </a:r>
            <a:endParaRPr lang="de-CH" dirty="0">
              <a:latin typeface="+mn-lt"/>
            </a:endParaRPr>
          </a:p>
          <a:p>
            <a:pPr marL="800100" lvl="1" indent="-342900" eaLnBrk="1" hangingPunct="1">
              <a:spcBef>
                <a:spcPct val="20000"/>
              </a:spcBef>
              <a:spcAft>
                <a:spcPts val="600"/>
              </a:spcAft>
              <a:buFont typeface="Arial" pitchFamily="34" charset="0"/>
              <a:buChar char="•"/>
              <a:defRPr/>
            </a:pPr>
            <a:r>
              <a:rPr lang="de-CH" dirty="0">
                <a:latin typeface="+mn-lt"/>
              </a:rPr>
              <a:t>Berichterstattung ans Parlament über Fortschritte und Handlungsbedarf</a:t>
            </a:r>
          </a:p>
          <a:p>
            <a:pPr marL="800100" lvl="1" indent="-342900" eaLnBrk="1" hangingPunct="1">
              <a:spcBef>
                <a:spcPct val="20000"/>
              </a:spcBef>
              <a:spcAft>
                <a:spcPts val="600"/>
              </a:spcAft>
              <a:buFont typeface="Arial" pitchFamily="34" charset="0"/>
              <a:buChar char="•"/>
              <a:defRPr/>
            </a:pPr>
            <a:r>
              <a:rPr lang="de-CH" dirty="0">
                <a:latin typeface="+mn-lt"/>
              </a:rPr>
              <a:t>Messung der Zielerreichung anhand eines Sets relevanter Indikatoren für die zentralen Umweltbereiche</a:t>
            </a:r>
          </a:p>
          <a:p>
            <a:pPr marL="800100" lvl="1" indent="-342900" eaLnBrk="1" hangingPunct="1">
              <a:spcBef>
                <a:spcPct val="20000"/>
              </a:spcBef>
              <a:spcAft>
                <a:spcPts val="600"/>
              </a:spcAft>
              <a:buFont typeface="Arial" pitchFamily="34" charset="0"/>
              <a:buChar char="•"/>
              <a:defRPr/>
            </a:pPr>
            <a:r>
              <a:rPr lang="de-CH" dirty="0">
                <a:latin typeface="+mn-lt"/>
              </a:rPr>
              <a:t>BR schlägt wenn nötig quantitative Ressourcenziele vor. </a:t>
            </a:r>
          </a:p>
          <a:p>
            <a:pPr algn="just">
              <a:defRPr/>
            </a:pPr>
            <a:endParaRPr lang="de-CH" u="heavy" dirty="0">
              <a:uFill>
                <a:solidFill>
                  <a:srgbClr val="FFFF00"/>
                </a:solidFill>
              </a:u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+500 Komponenten in Smartphone</a:t>
            </a:r>
            <a:endParaRPr lang="de-CH" dirty="0"/>
          </a:p>
        </p:txBody>
      </p:sp>
      <p:pic>
        <p:nvPicPr>
          <p:cNvPr id="1026" name="Picture 2" descr="\\adb.intra.admin.ch\userhome$\BAFU-01\U80789699\config\Desktop\fairphone.PNG"/>
          <p:cNvPicPr>
            <a:picLocks noChangeAspect="1" noChangeArrowheads="1"/>
          </p:cNvPicPr>
          <p:nvPr/>
        </p:nvPicPr>
        <p:blipFill>
          <a:blip r:embed="rId2" cstate="print"/>
          <a:srcRect/>
          <a:stretch>
            <a:fillRect/>
          </a:stretch>
        </p:blipFill>
        <p:spPr bwMode="auto">
          <a:xfrm>
            <a:off x="1331640" y="836712"/>
            <a:ext cx="7220958" cy="541095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258888" y="323850"/>
            <a:ext cx="7499350" cy="989013"/>
          </a:xfrm>
        </p:spPr>
        <p:txBody>
          <a:bodyPr/>
          <a:lstStyle/>
          <a:p>
            <a:r>
              <a:rPr lang="de-CH" sz="3000" smtClean="0"/>
              <a:t>Plattform Grüne Wirtschaft</a:t>
            </a:r>
          </a:p>
        </p:txBody>
      </p:sp>
      <p:sp>
        <p:nvSpPr>
          <p:cNvPr id="8195" name="Inhaltsplatzhalter 2"/>
          <p:cNvSpPr>
            <a:spLocks noGrp="1"/>
          </p:cNvSpPr>
          <p:nvPr>
            <p:ph idx="1"/>
          </p:nvPr>
        </p:nvSpPr>
        <p:spPr>
          <a:xfrm>
            <a:off x="1258888" y="1125538"/>
            <a:ext cx="7489825" cy="4768850"/>
          </a:xfrm>
        </p:spPr>
        <p:txBody>
          <a:bodyPr/>
          <a:lstStyle/>
          <a:p>
            <a:pPr marL="0" indent="0">
              <a:buFontTx/>
              <a:buNone/>
              <a:defRPr/>
            </a:pPr>
            <a:r>
              <a:rPr lang="de-CH" b="1" dirty="0" smtClean="0"/>
              <a:t>Ziele der Grüne Wirtschaft </a:t>
            </a:r>
            <a:r>
              <a:rPr lang="de-CH" dirty="0" smtClean="0"/>
              <a:t>sind nur </a:t>
            </a:r>
            <a:r>
              <a:rPr lang="de-CH" b="1" dirty="0" smtClean="0"/>
              <a:t>zusammen </a:t>
            </a:r>
            <a:r>
              <a:rPr lang="de-CH" dirty="0" smtClean="0"/>
              <a:t>mit Kantonen, Wirtschaft, Wissenschaft und Gesellschaft sowie mit Verstärkung des internationalen Engagements erreichbar. </a:t>
            </a:r>
          </a:p>
          <a:p>
            <a:pPr marL="0" indent="0">
              <a:buFontTx/>
              <a:buNone/>
              <a:defRPr/>
            </a:pPr>
            <a:endParaRPr lang="de-CH" sz="800" dirty="0" smtClean="0"/>
          </a:p>
          <a:p>
            <a:pPr marL="0" indent="0">
              <a:buFontTx/>
              <a:buNone/>
              <a:defRPr/>
            </a:pPr>
            <a:r>
              <a:rPr lang="de-CH" b="1" dirty="0" smtClean="0"/>
              <a:t>Zentrale Rolle der Plattform</a:t>
            </a:r>
            <a:r>
              <a:rPr lang="de-CH" dirty="0" smtClean="0"/>
              <a:t>:</a:t>
            </a:r>
          </a:p>
          <a:p>
            <a:pPr>
              <a:defRPr/>
            </a:pPr>
            <a:r>
              <a:rPr lang="de-CH" dirty="0" smtClean="0"/>
              <a:t>Vernetzung der Akteure</a:t>
            </a:r>
          </a:p>
          <a:p>
            <a:pPr>
              <a:defRPr/>
            </a:pPr>
            <a:r>
              <a:rPr lang="de-CH" dirty="0" smtClean="0"/>
              <a:t>Gemeinsam Projekte/Massnahmen ausarbeiten und umsetzen</a:t>
            </a:r>
          </a:p>
          <a:p>
            <a:pPr>
              <a:defRPr/>
            </a:pPr>
            <a:r>
              <a:rPr lang="de-CH" dirty="0" smtClean="0"/>
              <a:t>Vereinbarungen fördern</a:t>
            </a:r>
          </a:p>
          <a:p>
            <a:pPr>
              <a:defRPr/>
            </a:pPr>
            <a:r>
              <a:rPr lang="de-CH" dirty="0" smtClean="0"/>
              <a:t>Dialog über mögliche Regulierungen, wenn Allgemeinverbindlichkeit der Massnahmen sinnvoll (Trittbrettfahrer vermeiden)</a:t>
            </a:r>
          </a:p>
          <a:p>
            <a:pPr marL="0" indent="0">
              <a:buFontTx/>
              <a:buNone/>
              <a:defRPr/>
            </a:pPr>
            <a:endParaRPr lang="de-CH" b="1" dirty="0" smtClean="0"/>
          </a:p>
          <a:p>
            <a:pPr marL="0" indent="0">
              <a:buFontTx/>
              <a:buNone/>
              <a:defRPr/>
            </a:pPr>
            <a:endParaRPr lang="de-CH" b="1" dirty="0" smtClean="0"/>
          </a:p>
          <a:p>
            <a:pPr marL="457200" indent="-457200">
              <a:buFontTx/>
              <a:buNone/>
              <a:defRPr/>
            </a:pPr>
            <a:endParaRPr lang="de-CH" dirty="0" smtClean="0"/>
          </a:p>
          <a:p>
            <a:pPr marL="457200" indent="-457200">
              <a:defRPr/>
            </a:pPr>
            <a:endParaRPr lang="de-CH"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www.bafu.admin.ch/dokumentation/umwelt/12777/12802/index.html?lang=de&amp;image=NHzLpZeg7t,lnp6I0NTU042l2Z6ln1acy4Zn4Z2qZpnO2Yuq2Z6gpJCHdIJ6hGym162bpYbqjKbNpKCVm67p"/>
          <p:cNvPicPr>
            <a:picLocks noChangeAspect="1" noChangeArrowheads="1"/>
          </p:cNvPicPr>
          <p:nvPr/>
        </p:nvPicPr>
        <p:blipFill>
          <a:blip r:embed="rId3" cstate="print"/>
          <a:srcRect/>
          <a:stretch>
            <a:fillRect/>
          </a:stretch>
        </p:blipFill>
        <p:spPr bwMode="auto">
          <a:xfrm>
            <a:off x="5508625" y="3933825"/>
            <a:ext cx="3168650" cy="2306638"/>
          </a:xfrm>
          <a:prstGeom prst="rect">
            <a:avLst/>
          </a:prstGeom>
          <a:noFill/>
          <a:ln w="9525">
            <a:noFill/>
            <a:miter lim="800000"/>
            <a:headEnd/>
            <a:tailEnd/>
          </a:ln>
        </p:spPr>
      </p:pic>
      <p:sp>
        <p:nvSpPr>
          <p:cNvPr id="23555" name="Titel 1"/>
          <p:cNvSpPr>
            <a:spLocks noGrp="1"/>
          </p:cNvSpPr>
          <p:nvPr>
            <p:ph type="title"/>
          </p:nvPr>
        </p:nvSpPr>
        <p:spPr/>
        <p:txBody>
          <a:bodyPr/>
          <a:lstStyle/>
          <a:p>
            <a:pPr eaLnBrk="1" hangingPunct="1"/>
            <a:r>
              <a:rPr lang="de-CH" sz="3000" smtClean="0"/>
              <a:t>Massnahmen im Bereich</a:t>
            </a:r>
            <a:br>
              <a:rPr lang="de-CH" sz="3000" smtClean="0"/>
            </a:br>
            <a:r>
              <a:rPr lang="de-CH" sz="3000" smtClean="0"/>
              <a:t>Abfall und Rohstoffe</a:t>
            </a:r>
          </a:p>
        </p:txBody>
      </p:sp>
      <p:sp>
        <p:nvSpPr>
          <p:cNvPr id="23556" name="Inhaltsplatzhalter 2"/>
          <p:cNvSpPr>
            <a:spLocks noGrp="1"/>
          </p:cNvSpPr>
          <p:nvPr>
            <p:ph idx="1"/>
          </p:nvPr>
        </p:nvSpPr>
        <p:spPr>
          <a:xfrm>
            <a:off x="1258888" y="1341438"/>
            <a:ext cx="7678737" cy="4770437"/>
          </a:xfrm>
        </p:spPr>
        <p:txBody>
          <a:bodyPr/>
          <a:lstStyle/>
          <a:p>
            <a:pPr eaLnBrk="1" hangingPunct="1">
              <a:spcAft>
                <a:spcPts val="600"/>
              </a:spcAft>
            </a:pPr>
            <a:r>
              <a:rPr lang="de-CH" smtClean="0"/>
              <a:t>Wertvolle </a:t>
            </a:r>
            <a:r>
              <a:rPr lang="de-CH" b="1" smtClean="0"/>
              <a:t>Rohstoffe zurückgewinnen</a:t>
            </a:r>
          </a:p>
          <a:p>
            <a:pPr lvl="1" eaLnBrk="1" hangingPunct="1">
              <a:spcAft>
                <a:spcPts val="600"/>
              </a:spcAft>
            </a:pPr>
            <a:r>
              <a:rPr lang="de-CH" smtClean="0"/>
              <a:t>Bessere Verwertung von </a:t>
            </a:r>
            <a:r>
              <a:rPr lang="de-CH" b="1" smtClean="0"/>
              <a:t>metallhaltigen Abfällen</a:t>
            </a:r>
          </a:p>
          <a:p>
            <a:pPr lvl="1" eaLnBrk="1" hangingPunct="1">
              <a:spcAft>
                <a:spcPts val="600"/>
              </a:spcAft>
            </a:pPr>
            <a:r>
              <a:rPr lang="de-CH" smtClean="0"/>
              <a:t>Rückgewinnung von ungenutztem Kies und Sand aus unverschmutztem Aushub</a:t>
            </a:r>
          </a:p>
          <a:p>
            <a:pPr lvl="1" eaLnBrk="1" hangingPunct="1">
              <a:spcAft>
                <a:spcPts val="600"/>
              </a:spcAft>
            </a:pPr>
            <a:r>
              <a:rPr lang="de-CH" b="1" smtClean="0"/>
              <a:t>Rückgewinnung von Phosphor </a:t>
            </a:r>
            <a:r>
              <a:rPr lang="de-CH" smtClean="0"/>
              <a:t>aus Klärschlamm, Tier- und Knochenmehl</a:t>
            </a:r>
          </a:p>
          <a:p>
            <a:pPr eaLnBrk="1" hangingPunct="1">
              <a:spcAft>
                <a:spcPts val="600"/>
              </a:spcAft>
            </a:pPr>
            <a:r>
              <a:rPr lang="de-CH" smtClean="0"/>
              <a:t>Bessere </a:t>
            </a:r>
            <a:r>
              <a:rPr lang="de-CH" b="1" smtClean="0"/>
              <a:t>Verwertung </a:t>
            </a:r>
            <a:br>
              <a:rPr lang="de-CH" b="1" smtClean="0"/>
            </a:br>
            <a:r>
              <a:rPr lang="de-CH" b="1" smtClean="0"/>
              <a:t>von Verpackungen</a:t>
            </a:r>
          </a:p>
          <a:p>
            <a:pPr eaLnBrk="1" hangingPunct="1">
              <a:spcAft>
                <a:spcPts val="600"/>
              </a:spcAft>
            </a:pPr>
            <a:r>
              <a:rPr lang="de-CH" smtClean="0"/>
              <a:t>Erweiterung der </a:t>
            </a:r>
            <a:br>
              <a:rPr lang="de-CH" smtClean="0"/>
            </a:br>
            <a:r>
              <a:rPr lang="de-CH" smtClean="0"/>
              <a:t>Bewilligungspflichten für </a:t>
            </a:r>
            <a:r>
              <a:rPr lang="de-CH" b="1" smtClean="0"/>
              <a:t/>
            </a:r>
            <a:br>
              <a:rPr lang="de-CH" b="1" smtClean="0"/>
            </a:br>
            <a:r>
              <a:rPr lang="de-CH" b="1" smtClean="0"/>
              <a:t>Abfallanlagen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258888" y="1628775"/>
            <a:ext cx="7316787" cy="4027488"/>
          </a:xfrm>
          <a:prstGeom prst="rect">
            <a:avLst/>
          </a:prstGeom>
          <a:noFill/>
          <a:ln w="9525">
            <a:noFill/>
            <a:miter lim="800000"/>
            <a:headEnd/>
            <a:tailEnd/>
          </a:ln>
          <a:effectLst/>
        </p:spPr>
        <p:txBody>
          <a:bodyPr lIns="0" tIns="0" rIns="0" bIns="0"/>
          <a:lstStyle/>
          <a:p>
            <a:pPr>
              <a:spcBef>
                <a:spcPct val="20000"/>
              </a:spcBef>
              <a:spcAft>
                <a:spcPts val="0"/>
              </a:spcAft>
              <a:defRPr/>
            </a:pPr>
            <a:r>
              <a:rPr lang="de-CH" dirty="0"/>
              <a:t>Für Produkte/Rohstoffe welche die </a:t>
            </a:r>
            <a:r>
              <a:rPr lang="de-CH" b="1" dirty="0"/>
              <a:t>Umwelt erheblich belasten</a:t>
            </a:r>
            <a:r>
              <a:rPr lang="de-CH" dirty="0"/>
              <a:t>:</a:t>
            </a:r>
          </a:p>
          <a:p>
            <a:pPr marL="342900" indent="-342900">
              <a:spcBef>
                <a:spcPct val="20000"/>
              </a:spcBef>
              <a:spcAft>
                <a:spcPts val="0"/>
              </a:spcAft>
              <a:buFont typeface="Arial" pitchFamily="34" charset="0"/>
              <a:buChar char="•"/>
              <a:defRPr/>
            </a:pPr>
            <a:r>
              <a:rPr lang="de-CH" b="1" dirty="0"/>
              <a:t>Umweltinformationen zu Produkten </a:t>
            </a:r>
            <a:r>
              <a:rPr lang="de-CH" dirty="0"/>
              <a:t>verbessern; Vorschriften nur im Einklang mit der EU</a:t>
            </a:r>
          </a:p>
          <a:p>
            <a:pPr marL="342900" indent="-342900">
              <a:spcBef>
                <a:spcPct val="20000"/>
              </a:spcBef>
              <a:spcAft>
                <a:spcPts val="0"/>
              </a:spcAft>
              <a:buFont typeface="Arial" pitchFamily="34" charset="0"/>
              <a:buChar char="•"/>
              <a:defRPr/>
            </a:pPr>
            <a:r>
              <a:rPr lang="de-CH" b="1" dirty="0">
                <a:latin typeface="+mn-lt"/>
              </a:rPr>
              <a:t>Berichterstattung der Unternehmen </a:t>
            </a:r>
            <a:r>
              <a:rPr lang="de-CH" dirty="0">
                <a:latin typeface="+mn-lt"/>
              </a:rPr>
              <a:t>über Rohstoffe und Produkte; basierend auf internationalen Standards</a:t>
            </a:r>
            <a:endParaRPr lang="de-CH" dirty="0"/>
          </a:p>
          <a:p>
            <a:pPr marL="342900" indent="-342900">
              <a:spcBef>
                <a:spcPct val="20000"/>
              </a:spcBef>
              <a:spcAft>
                <a:spcPts val="0"/>
              </a:spcAft>
              <a:buFont typeface="Arial" pitchFamily="34" charset="0"/>
              <a:buChar char="•"/>
              <a:defRPr/>
            </a:pPr>
            <a:r>
              <a:rPr lang="de-CH" b="1" dirty="0"/>
              <a:t>Anforderungen an das </a:t>
            </a:r>
            <a:r>
              <a:rPr lang="de-CH" b="1" dirty="0" err="1"/>
              <a:t>Inverkehrbringen</a:t>
            </a:r>
            <a:r>
              <a:rPr lang="de-CH" b="1" dirty="0"/>
              <a:t> </a:t>
            </a:r>
            <a:r>
              <a:rPr lang="de-CH" dirty="0"/>
              <a:t>von Produkten, z.B. für Holz, Torf</a:t>
            </a:r>
          </a:p>
          <a:p>
            <a:pPr>
              <a:spcBef>
                <a:spcPct val="20000"/>
              </a:spcBef>
              <a:spcAft>
                <a:spcPts val="0"/>
              </a:spcAft>
              <a:defRPr/>
            </a:pPr>
            <a:r>
              <a:rPr lang="de-CH" b="1" dirty="0">
                <a:latin typeface="+mn-lt"/>
              </a:rPr>
              <a:t>Sensibilisierung der Konsumierenden </a:t>
            </a:r>
            <a:r>
              <a:rPr lang="de-CH" dirty="0">
                <a:latin typeface="+mn-lt"/>
              </a:rPr>
              <a:t>(Food </a:t>
            </a:r>
            <a:r>
              <a:rPr lang="de-CH" dirty="0" err="1">
                <a:latin typeface="+mn-lt"/>
              </a:rPr>
              <a:t>Waste</a:t>
            </a:r>
            <a:r>
              <a:rPr lang="de-CH" dirty="0">
                <a:latin typeface="+mn-lt"/>
              </a:rPr>
              <a:t>, Förderung umweltbewusster Konsum)</a:t>
            </a:r>
          </a:p>
          <a:p>
            <a:pPr marL="342900" indent="-342900">
              <a:spcBef>
                <a:spcPct val="20000"/>
              </a:spcBef>
              <a:spcAft>
                <a:spcPts val="0"/>
              </a:spcAft>
              <a:defRPr/>
            </a:pPr>
            <a:endParaRPr lang="de-CH" dirty="0">
              <a:latin typeface="+mn-lt"/>
            </a:endParaRPr>
          </a:p>
        </p:txBody>
      </p:sp>
      <p:sp>
        <p:nvSpPr>
          <p:cNvPr id="24579" name="Rectangle 2"/>
          <p:cNvSpPr>
            <a:spLocks noGrp="1" noChangeArrowheads="1"/>
          </p:cNvSpPr>
          <p:nvPr>
            <p:ph type="title"/>
          </p:nvPr>
        </p:nvSpPr>
        <p:spPr>
          <a:noFill/>
        </p:spPr>
        <p:txBody>
          <a:bodyPr/>
          <a:lstStyle/>
          <a:p>
            <a:pPr eaLnBrk="1" hangingPunct="1"/>
            <a:r>
              <a:rPr lang="de-DE" sz="3000" smtClean="0"/>
              <a:t>Massnahmen im Bereich Konsum und Produktion</a:t>
            </a:r>
            <a:r>
              <a:rPr lang="de-CH" sz="3000" smtClean="0">
                <a:solidFill>
                  <a:schemeClr val="accent2"/>
                </a:solidFill>
              </a:rPr>
              <a:t/>
            </a:r>
            <a:br>
              <a:rPr lang="de-CH" sz="3000" smtClean="0">
                <a:solidFill>
                  <a:schemeClr val="accent2"/>
                </a:solidFill>
              </a:rPr>
            </a:br>
            <a:endParaRPr lang="de-CH" sz="3000" smtClean="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187450" y="279400"/>
            <a:ext cx="7461250" cy="989013"/>
          </a:xfrm>
        </p:spPr>
        <p:txBody>
          <a:bodyPr/>
          <a:lstStyle/>
          <a:p>
            <a:pPr eaLnBrk="1" hangingPunct="1"/>
            <a:r>
              <a:rPr lang="de-CH" sz="3000" dirty="0" smtClean="0"/>
              <a:t>Weiterer Fahrplan</a:t>
            </a:r>
            <a:br>
              <a:rPr lang="de-CH" sz="3000" dirty="0" smtClean="0"/>
            </a:br>
            <a:endParaRPr lang="de-CH" sz="3000" dirty="0" smtClean="0"/>
          </a:p>
        </p:txBody>
      </p:sp>
      <p:sp>
        <p:nvSpPr>
          <p:cNvPr id="8" name="Textfeld 7"/>
          <p:cNvSpPr txBox="1"/>
          <p:nvPr/>
        </p:nvSpPr>
        <p:spPr>
          <a:xfrm>
            <a:off x="1187450" y="981075"/>
            <a:ext cx="7777163" cy="2923877"/>
          </a:xfrm>
          <a:prstGeom prst="rect">
            <a:avLst/>
          </a:prstGeom>
          <a:noFill/>
        </p:spPr>
        <p:txBody>
          <a:bodyPr>
            <a:spAutoFit/>
          </a:bodyPr>
          <a:lstStyle/>
          <a:p>
            <a:pPr marL="361950" indent="-361950">
              <a:spcAft>
                <a:spcPts val="1200"/>
              </a:spcAft>
              <a:buFont typeface="Arial" pitchFamily="34" charset="0"/>
              <a:buChar char="•"/>
              <a:defRPr/>
            </a:pPr>
            <a:r>
              <a:rPr lang="de-CH" dirty="0" smtClean="0">
                <a:latin typeface="Arial" pitchFamily="34" charset="0"/>
              </a:rPr>
              <a:t>Vorlage zur Zeit in der </a:t>
            </a:r>
            <a:r>
              <a:rPr lang="de-CH" b="1" dirty="0" smtClean="0">
                <a:latin typeface="Arial" pitchFamily="34" charset="0"/>
              </a:rPr>
              <a:t>UREK-S in Detailberatung</a:t>
            </a:r>
          </a:p>
          <a:p>
            <a:pPr marL="361950" indent="-361950">
              <a:spcAft>
                <a:spcPts val="1200"/>
              </a:spcAft>
              <a:buFont typeface="Arial" pitchFamily="34" charset="0"/>
              <a:buChar char="•"/>
              <a:defRPr/>
            </a:pPr>
            <a:r>
              <a:rPr lang="de-CH" b="1" dirty="0" smtClean="0">
                <a:latin typeface="Arial" pitchFamily="34" charset="0"/>
              </a:rPr>
              <a:t>Abstimmung</a:t>
            </a:r>
            <a:r>
              <a:rPr lang="de-CH" dirty="0" smtClean="0">
                <a:latin typeface="Arial" pitchFamily="34" charset="0"/>
              </a:rPr>
              <a:t> über Volksinitiative voraussichtlich ca. 2016</a:t>
            </a:r>
          </a:p>
          <a:p>
            <a:pPr marL="361950" indent="-361950">
              <a:spcAft>
                <a:spcPts val="1200"/>
              </a:spcAft>
              <a:buFont typeface="Arial" pitchFamily="34" charset="0"/>
              <a:buChar char="•"/>
              <a:defRPr/>
            </a:pPr>
            <a:endParaRPr lang="de-CH" dirty="0">
              <a:latin typeface="Arial" pitchFamily="34" charset="0"/>
            </a:endParaRPr>
          </a:p>
          <a:p>
            <a:pPr marL="361950" indent="-361950">
              <a:spcAft>
                <a:spcPts val="1200"/>
              </a:spcAft>
              <a:defRPr/>
            </a:pPr>
            <a:endParaRPr lang="de-CH" dirty="0"/>
          </a:p>
          <a:p>
            <a:pPr marL="266700" indent="-266700">
              <a:defRPr/>
            </a:pPr>
            <a:endParaRPr lang="de-C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de-CH" sz="3000" smtClean="0"/>
              <a:t>Grüne Wirtschaft: Fazit</a:t>
            </a:r>
          </a:p>
        </p:txBody>
      </p:sp>
      <p:sp>
        <p:nvSpPr>
          <p:cNvPr id="26627" name="Inhaltsplatzhalter 2"/>
          <p:cNvSpPr>
            <a:spLocks noGrp="1"/>
          </p:cNvSpPr>
          <p:nvPr>
            <p:ph idx="1"/>
          </p:nvPr>
        </p:nvSpPr>
        <p:spPr>
          <a:xfrm>
            <a:off x="1258888" y="1052513"/>
            <a:ext cx="7634287" cy="4768850"/>
          </a:xfrm>
        </p:spPr>
        <p:txBody>
          <a:bodyPr/>
          <a:lstStyle/>
          <a:p>
            <a:pPr eaLnBrk="1" hangingPunct="1"/>
            <a:r>
              <a:rPr lang="de-CH" b="1" smtClean="0"/>
              <a:t>Übernutzung</a:t>
            </a:r>
            <a:r>
              <a:rPr lang="de-CH" smtClean="0"/>
              <a:t> natürlicher Ressourcen: </a:t>
            </a:r>
            <a:br>
              <a:rPr lang="de-CH" smtClean="0"/>
            </a:br>
            <a:r>
              <a:rPr lang="de-CH" smtClean="0"/>
              <a:t>Wir leben „auf zu grossem Fuss“</a:t>
            </a:r>
          </a:p>
          <a:p>
            <a:pPr eaLnBrk="1" hangingPunct="1"/>
            <a:r>
              <a:rPr lang="de-CH" b="1" smtClean="0"/>
              <a:t>Umweltbelastung im Ausland</a:t>
            </a:r>
            <a:r>
              <a:rPr lang="de-CH" smtClean="0"/>
              <a:t> rückt neu ins Blickfeld</a:t>
            </a:r>
          </a:p>
          <a:p>
            <a:pPr eaLnBrk="1" hangingPunct="1"/>
            <a:r>
              <a:rPr lang="de-CH" b="1" smtClean="0"/>
              <a:t>Wachstumsmarkt</a:t>
            </a:r>
            <a:r>
              <a:rPr lang="de-CH" smtClean="0"/>
              <a:t> mit viel ökonomischem Potenzial</a:t>
            </a:r>
          </a:p>
          <a:p>
            <a:pPr eaLnBrk="1" hangingPunct="1"/>
            <a:r>
              <a:rPr lang="de-CH" b="1" smtClean="0"/>
              <a:t>Vorgehen</a:t>
            </a:r>
            <a:r>
              <a:rPr lang="de-CH" smtClean="0"/>
              <a:t> Schritt für Schritt (im Dialog mit der Wirtschaft) und </a:t>
            </a:r>
            <a:r>
              <a:rPr lang="de-CH" b="1" smtClean="0"/>
              <a:t>abgestimmt mit bestehenden Politiken </a:t>
            </a:r>
            <a:r>
              <a:rPr lang="de-CH" smtClean="0"/>
              <a:t>(Klima, Energie, Raumplanung, Internationales Engagement, etc.)</a:t>
            </a:r>
          </a:p>
          <a:p>
            <a:pPr eaLnBrk="1" hangingPunct="1"/>
            <a:r>
              <a:rPr lang="de-CH" smtClean="0"/>
              <a:t>Grüne Wirtschaft ist </a:t>
            </a:r>
            <a:br>
              <a:rPr lang="de-CH" smtClean="0"/>
            </a:br>
            <a:r>
              <a:rPr lang="de-CH" smtClean="0"/>
              <a:t>eine </a:t>
            </a:r>
            <a:r>
              <a:rPr lang="de-CH" b="1" smtClean="0"/>
              <a:t>Generationenaufgabe</a:t>
            </a:r>
            <a:r>
              <a:rPr lang="de-CH" smtClean="0"/>
              <a:t> </a:t>
            </a:r>
          </a:p>
          <a:p>
            <a:pPr eaLnBrk="1" hangingPunct="1">
              <a:buFontTx/>
              <a:buNone/>
            </a:pPr>
            <a:endParaRPr lang="de-CH" smtClean="0"/>
          </a:p>
          <a:p>
            <a:pPr eaLnBrk="1" hangingPunct="1">
              <a:buFontTx/>
              <a:buNone/>
            </a:pPr>
            <a:endParaRPr lang="de-CH" smtClean="0"/>
          </a:p>
        </p:txBody>
      </p:sp>
      <p:pic>
        <p:nvPicPr>
          <p:cNvPr id="26628" name="Picture 5" descr="http://iugreenteams.files.wordpress.com/2011/08/greenfootprints1.jpg"/>
          <p:cNvPicPr>
            <a:picLocks noChangeAspect="1" noChangeArrowheads="1"/>
          </p:cNvPicPr>
          <p:nvPr/>
        </p:nvPicPr>
        <p:blipFill>
          <a:blip r:embed="rId3" cstate="print"/>
          <a:srcRect/>
          <a:stretch>
            <a:fillRect/>
          </a:stretch>
        </p:blipFill>
        <p:spPr bwMode="auto">
          <a:xfrm>
            <a:off x="6300788" y="3933825"/>
            <a:ext cx="2338387"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258888" y="0"/>
            <a:ext cx="7705725" cy="6092825"/>
            <a:chOff x="0" y="0"/>
            <a:chExt cx="11921" cy="8928"/>
          </a:xfrm>
        </p:grpSpPr>
        <p:pic>
          <p:nvPicPr>
            <p:cNvPr id="27652" name="Picture 3"/>
            <p:cNvPicPr>
              <a:picLocks noChangeAspect="1" noChangeArrowheads="1"/>
            </p:cNvPicPr>
            <p:nvPr/>
          </p:nvPicPr>
          <p:blipFill>
            <a:blip r:embed="rId2" cstate="print"/>
            <a:srcRect/>
            <a:stretch>
              <a:fillRect/>
            </a:stretch>
          </p:blipFill>
          <p:spPr bwMode="auto">
            <a:xfrm>
              <a:off x="0" y="0"/>
              <a:ext cx="11921" cy="8928"/>
            </a:xfrm>
            <a:prstGeom prst="rect">
              <a:avLst/>
            </a:prstGeom>
            <a:noFill/>
            <a:ln w="9525">
              <a:noFill/>
              <a:miter lim="800000"/>
              <a:headEnd/>
              <a:tailEnd/>
            </a:ln>
          </p:spPr>
        </p:pic>
        <p:sp>
          <p:nvSpPr>
            <p:cNvPr id="27653" name="Rectangle 4"/>
            <p:cNvSpPr>
              <a:spLocks noChangeArrowheads="1"/>
            </p:cNvSpPr>
            <p:nvPr/>
          </p:nvSpPr>
          <p:spPr bwMode="auto">
            <a:xfrm>
              <a:off x="5093" y="0"/>
              <a:ext cx="1727" cy="990"/>
            </a:xfrm>
            <a:prstGeom prst="rect">
              <a:avLst/>
            </a:prstGeom>
            <a:solidFill>
              <a:srgbClr val="FFFFFF"/>
            </a:solidFill>
            <a:ln w="9525">
              <a:solidFill>
                <a:srgbClr val="FFFFFF"/>
              </a:solidFill>
              <a:miter lim="800000"/>
              <a:headEnd/>
              <a:tailEnd/>
            </a:ln>
          </p:spPr>
          <p:txBody>
            <a:bodyPr/>
            <a:lstStyle/>
            <a:p>
              <a:endParaRPr lang="de-DE"/>
            </a:p>
          </p:txBody>
        </p:sp>
      </p:grpSp>
      <p:sp>
        <p:nvSpPr>
          <p:cNvPr id="27651" name="Titel 1"/>
          <p:cNvSpPr>
            <a:spLocks noGrp="1"/>
          </p:cNvSpPr>
          <p:nvPr>
            <p:ph type="title"/>
          </p:nvPr>
        </p:nvSpPr>
        <p:spPr>
          <a:xfrm>
            <a:off x="1258888" y="260350"/>
            <a:ext cx="7461250" cy="989013"/>
          </a:xfrm>
        </p:spPr>
        <p:txBody>
          <a:bodyPr/>
          <a:lstStyle/>
          <a:p>
            <a:pPr eaLnBrk="1" hangingPunct="1"/>
            <a:r>
              <a:rPr lang="de-CH" sz="3000" smtClean="0"/>
              <a:t>Danke für die</a:t>
            </a:r>
            <a:br>
              <a:rPr lang="de-CH" sz="3000" smtClean="0"/>
            </a:br>
            <a:r>
              <a:rPr lang="de-CH" sz="3000" smtClean="0"/>
              <a:t>Aufmerksamkeit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Erstes Geschäftsgebäude komplett aus Recyclingbeton (2011)</a:t>
            </a:r>
            <a:endParaRPr lang="de-CH" dirty="0"/>
          </a:p>
        </p:txBody>
      </p:sp>
      <p:sp>
        <p:nvSpPr>
          <p:cNvPr id="3" name="Inhaltsplatzhalter 2"/>
          <p:cNvSpPr>
            <a:spLocks noGrp="1"/>
          </p:cNvSpPr>
          <p:nvPr>
            <p:ph idx="1"/>
          </p:nvPr>
        </p:nvSpPr>
        <p:spPr>
          <a:xfrm>
            <a:off x="1259632" y="1268760"/>
            <a:ext cx="7472363" cy="4770437"/>
          </a:xfrm>
        </p:spPr>
        <p:txBody>
          <a:bodyPr/>
          <a:lstStyle/>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pPr>
              <a:buNone/>
            </a:pPr>
            <a:endParaRPr lang="de-CH" dirty="0" smtClean="0"/>
          </a:p>
          <a:p>
            <a:pPr>
              <a:buNone/>
            </a:pPr>
            <a:r>
              <a:rPr lang="de-CH" sz="1600" dirty="0" smtClean="0"/>
              <a:t>                                      Werk-Büro-Wohngebäude der </a:t>
            </a:r>
            <a:r>
              <a:rPr lang="de-CH" sz="1600" dirty="0" err="1" smtClean="0"/>
              <a:t>Richi</a:t>
            </a:r>
            <a:r>
              <a:rPr lang="de-CH" sz="1600" dirty="0" smtClean="0"/>
              <a:t> AG in </a:t>
            </a:r>
            <a:r>
              <a:rPr lang="de-CH" sz="1600" dirty="0" err="1" smtClean="0"/>
              <a:t>Weiningen</a:t>
            </a:r>
            <a:r>
              <a:rPr lang="de-CH" sz="1600" dirty="0" smtClean="0"/>
              <a:t> (ZH)</a:t>
            </a:r>
            <a:endParaRPr lang="de-CH" sz="1600" dirty="0"/>
          </a:p>
        </p:txBody>
      </p:sp>
      <p:pic>
        <p:nvPicPr>
          <p:cNvPr id="2050" name="Picture 2" descr="\\adb.intra.admin.ch\userhome$\BAFU-01\U80789699\config\Desktop\rich weiningen.PNG"/>
          <p:cNvPicPr>
            <a:picLocks noChangeAspect="1" noChangeArrowheads="1"/>
          </p:cNvPicPr>
          <p:nvPr/>
        </p:nvPicPr>
        <p:blipFill>
          <a:blip r:embed="rId2" cstate="print"/>
          <a:srcRect/>
          <a:stretch>
            <a:fillRect/>
          </a:stretch>
        </p:blipFill>
        <p:spPr bwMode="auto">
          <a:xfrm>
            <a:off x="1259632" y="1578570"/>
            <a:ext cx="7524328" cy="44427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971550" y="260350"/>
            <a:ext cx="7461250" cy="989013"/>
          </a:xfrm>
        </p:spPr>
        <p:txBody>
          <a:bodyPr/>
          <a:lstStyle/>
          <a:p>
            <a:pPr eaLnBrk="1" hangingPunct="1"/>
            <a:r>
              <a:rPr lang="de-CH" sz="3600" dirty="0" smtClean="0">
                <a:solidFill>
                  <a:srgbClr val="00B050"/>
                </a:solidFill>
                <a:latin typeface="Calibri" pitchFamily="34" charset="0"/>
                <a:cs typeface="Calibri" pitchFamily="34" charset="0"/>
              </a:rPr>
              <a:t>Grüne Wirtschaft</a:t>
            </a:r>
            <a:r>
              <a:rPr lang="de-CH" sz="3000" dirty="0" smtClean="0">
                <a:latin typeface="Calibri" pitchFamily="34" charset="0"/>
                <a:ea typeface="Calibri" pitchFamily="34" charset="0"/>
                <a:cs typeface="Calibri" pitchFamily="34" charset="0"/>
              </a:rPr>
              <a:t>...</a:t>
            </a:r>
          </a:p>
        </p:txBody>
      </p:sp>
      <p:sp>
        <p:nvSpPr>
          <p:cNvPr id="13315" name="Textfeld 14"/>
          <p:cNvSpPr txBox="1">
            <a:spLocks noChangeArrowheads="1"/>
          </p:cNvSpPr>
          <p:nvPr/>
        </p:nvSpPr>
        <p:spPr bwMode="auto">
          <a:xfrm>
            <a:off x="971550" y="1196975"/>
            <a:ext cx="7921625" cy="4170372"/>
          </a:xfrm>
          <a:prstGeom prst="rect">
            <a:avLst/>
          </a:prstGeom>
          <a:noFill/>
          <a:ln w="9525">
            <a:noFill/>
            <a:miter lim="800000"/>
            <a:headEnd/>
            <a:tailEnd/>
          </a:ln>
        </p:spPr>
        <p:txBody>
          <a:bodyPr>
            <a:spAutoFit/>
          </a:bodyPr>
          <a:lstStyle/>
          <a:p>
            <a:pPr>
              <a:spcAft>
                <a:spcPts val="600"/>
              </a:spcAft>
              <a:defRPr/>
            </a:pPr>
            <a:r>
              <a:rPr lang="de-CH" b="1" dirty="0" smtClean="0">
                <a:latin typeface="+mn-lt"/>
              </a:rPr>
              <a:t>…ist eine ressourcenschonende </a:t>
            </a:r>
            <a:r>
              <a:rPr lang="de-CH" b="1" dirty="0">
                <a:latin typeface="+mn-lt"/>
              </a:rPr>
              <a:t>Wirtschafts- und Konsumweise</a:t>
            </a:r>
            <a:r>
              <a:rPr lang="de-CH" dirty="0">
                <a:latin typeface="+mn-lt"/>
              </a:rPr>
              <a:t>, welche </a:t>
            </a:r>
          </a:p>
          <a:p>
            <a:pPr>
              <a:spcAft>
                <a:spcPts val="600"/>
              </a:spcAft>
              <a:defRPr/>
            </a:pPr>
            <a:endParaRPr lang="de-CH" dirty="0">
              <a:latin typeface="+mn-lt"/>
            </a:endParaRPr>
          </a:p>
          <a:p>
            <a:pPr marL="358775" lvl="1" indent="-358775">
              <a:spcAft>
                <a:spcPts val="600"/>
              </a:spcAft>
              <a:buFont typeface="Wingdings" pitchFamily="2" charset="2"/>
              <a:buChar char="ü"/>
              <a:defRPr/>
            </a:pPr>
            <a:r>
              <a:rPr lang="de-CH" dirty="0">
                <a:latin typeface="+mn-lt"/>
              </a:rPr>
              <a:t>die Knappheit begrenzter Ressourcen und die Regenerationsfähigkeit erneuerbarer Ressourcen berücksichtigt,</a:t>
            </a:r>
          </a:p>
          <a:p>
            <a:pPr marL="358775" lvl="1" indent="-358775">
              <a:spcAft>
                <a:spcPts val="600"/>
              </a:spcAft>
              <a:buFont typeface="Wingdings" pitchFamily="2" charset="2"/>
              <a:buChar char="ü"/>
              <a:defRPr/>
            </a:pPr>
            <a:r>
              <a:rPr lang="de-CH" dirty="0">
                <a:latin typeface="+mn-lt"/>
              </a:rPr>
              <a:t>die Ressourceneffizienz verbessert und damit</a:t>
            </a:r>
          </a:p>
          <a:p>
            <a:pPr marL="358775" lvl="1" indent="-358775">
              <a:spcAft>
                <a:spcPts val="600"/>
              </a:spcAft>
              <a:buFont typeface="Wingdings" pitchFamily="2" charset="2"/>
              <a:buChar char="ü"/>
              <a:defRPr/>
            </a:pPr>
            <a:r>
              <a:rPr lang="de-CH" dirty="0">
                <a:latin typeface="+mn-lt"/>
              </a:rPr>
              <a:t>die Leistungsfähigkeit der Wirtschaft und die Wohlfahrt insgesamt stärkt.</a:t>
            </a:r>
          </a:p>
          <a:p>
            <a:pPr marL="358775" lvl="1" indent="-358775">
              <a:spcAft>
                <a:spcPts val="600"/>
              </a:spcAft>
              <a:defRPr/>
            </a:pPr>
            <a:endParaRPr lang="de-CH"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259632" y="1988840"/>
            <a:ext cx="7461250" cy="1944687"/>
          </a:xfrm>
        </p:spPr>
        <p:txBody>
          <a:bodyPr/>
          <a:lstStyle/>
          <a:p>
            <a:pPr algn="ctr"/>
            <a:r>
              <a:rPr lang="de-CH" dirty="0" smtClean="0"/>
              <a:t/>
            </a:r>
            <a:br>
              <a:rPr lang="de-CH" dirty="0" smtClean="0"/>
            </a:br>
            <a:r>
              <a:rPr lang="de-CH" dirty="0" smtClean="0"/>
              <a:t/>
            </a:r>
            <a:br>
              <a:rPr lang="de-CH" dirty="0" smtClean="0"/>
            </a:br>
            <a:r>
              <a:rPr lang="de-CH" dirty="0" smtClean="0"/>
              <a:t>Zunehmender Druck auf unsere natürlichen Ressourcen</a:t>
            </a:r>
            <a:br>
              <a:rPr lang="de-CH" dirty="0" smtClean="0"/>
            </a:br>
            <a:endParaRPr lang="de-CH"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6013" y="323850"/>
            <a:ext cx="7461250" cy="512763"/>
          </a:xfrm>
          <a:noFill/>
        </p:spPr>
        <p:txBody>
          <a:bodyPr/>
          <a:lstStyle/>
          <a:p>
            <a:pPr eaLnBrk="1" hangingPunct="1"/>
            <a:r>
              <a:rPr lang="de-CH" sz="3000" smtClean="0"/>
              <a:t>Fussabdruck der Schweiz</a:t>
            </a:r>
          </a:p>
        </p:txBody>
      </p:sp>
      <p:pic>
        <p:nvPicPr>
          <p:cNvPr id="8195" name="Picture 2" descr="http://us.123rf.com/400wm/400/400/lello4d/lello4d1201/lello4d120100009/11779729-planet-erde-mit-einigen-wolken-atlantic-ocean-view-wo-teilweise-sichtbar-sind-nord-und-s-damerika-af.jpg"/>
          <p:cNvPicPr>
            <a:picLocks noChangeAspect="1" noChangeArrowheads="1"/>
          </p:cNvPicPr>
          <p:nvPr/>
        </p:nvPicPr>
        <p:blipFill>
          <a:blip r:embed="rId3" cstate="print"/>
          <a:srcRect/>
          <a:stretch>
            <a:fillRect/>
          </a:stretch>
        </p:blipFill>
        <p:spPr bwMode="auto">
          <a:xfrm>
            <a:off x="1116013" y="1196975"/>
            <a:ext cx="2519362" cy="2519363"/>
          </a:xfrm>
          <a:prstGeom prst="rect">
            <a:avLst/>
          </a:prstGeom>
          <a:noFill/>
          <a:ln w="9525">
            <a:noFill/>
            <a:miter lim="800000"/>
            <a:headEnd/>
            <a:tailEnd/>
          </a:ln>
        </p:spPr>
      </p:pic>
      <p:sp>
        <p:nvSpPr>
          <p:cNvPr id="8196" name="Textfeld 9"/>
          <p:cNvSpPr txBox="1">
            <a:spLocks noChangeArrowheads="1"/>
          </p:cNvSpPr>
          <p:nvPr/>
        </p:nvSpPr>
        <p:spPr bwMode="auto">
          <a:xfrm>
            <a:off x="1116013" y="3933825"/>
            <a:ext cx="7634287" cy="2538413"/>
          </a:xfrm>
          <a:prstGeom prst="rect">
            <a:avLst/>
          </a:prstGeom>
          <a:noFill/>
          <a:ln w="9525">
            <a:noFill/>
            <a:miter lim="800000"/>
            <a:headEnd/>
            <a:tailEnd/>
          </a:ln>
        </p:spPr>
        <p:txBody>
          <a:bodyPr>
            <a:spAutoFit/>
          </a:bodyPr>
          <a:lstStyle/>
          <a:p>
            <a:pPr>
              <a:spcAft>
                <a:spcPts val="600"/>
              </a:spcAft>
            </a:pPr>
            <a:r>
              <a:rPr lang="de-CH"/>
              <a:t>Würde die Weltbevölkerung so viele natürliche Ressourcen beanspruchen wie die Schweiz, so wären 2.8 Erden notwendig </a:t>
            </a:r>
            <a:r>
              <a:rPr lang="de-CH" sz="1200"/>
              <a:t>(Global Fooptrint Network)</a:t>
            </a:r>
          </a:p>
          <a:p>
            <a:pPr>
              <a:spcAft>
                <a:spcPts val="600"/>
              </a:spcAft>
            </a:pPr>
            <a:endParaRPr lang="de-CH"/>
          </a:p>
          <a:p>
            <a:pPr>
              <a:spcAft>
                <a:spcPts val="600"/>
              </a:spcAft>
            </a:pPr>
            <a:r>
              <a:rPr lang="de-CH"/>
              <a:t>Reduktion auf 1 Erde = minus 65 Prozent </a:t>
            </a:r>
            <a:r>
              <a:rPr lang="de-CH" sz="1200"/>
              <a:t>(statische Betrachtung)</a:t>
            </a:r>
          </a:p>
          <a:p>
            <a:endParaRPr lang="de-CH"/>
          </a:p>
        </p:txBody>
      </p:sp>
      <p:pic>
        <p:nvPicPr>
          <p:cNvPr id="8197" name="Picture 2" descr="http://us.123rf.com/400wm/400/400/lello4d/lello4d1201/lello4d120100009/11779729-planet-erde-mit-einigen-wolken-atlantic-ocean-view-wo-teilweise-sichtbar-sind-nord-und-s-damerika-af.jpg"/>
          <p:cNvPicPr>
            <a:picLocks noChangeAspect="1" noChangeArrowheads="1"/>
          </p:cNvPicPr>
          <p:nvPr/>
        </p:nvPicPr>
        <p:blipFill>
          <a:blip r:embed="rId3" cstate="print"/>
          <a:srcRect/>
          <a:stretch>
            <a:fillRect/>
          </a:stretch>
        </p:blipFill>
        <p:spPr bwMode="auto">
          <a:xfrm>
            <a:off x="3563938" y="1196975"/>
            <a:ext cx="2520950" cy="2519363"/>
          </a:xfrm>
          <a:prstGeom prst="rect">
            <a:avLst/>
          </a:prstGeom>
          <a:noFill/>
          <a:ln w="9525">
            <a:noFill/>
            <a:miter lim="800000"/>
            <a:headEnd/>
            <a:tailEnd/>
          </a:ln>
        </p:spPr>
      </p:pic>
      <p:pic>
        <p:nvPicPr>
          <p:cNvPr id="8198" name="Picture 2" descr="http://us.123rf.com/400wm/400/400/lello4d/lello4d1201/lello4d120100009/11779729-planet-erde-mit-einigen-wolken-atlantic-ocean-view-wo-teilweise-sichtbar-sind-nord-und-s-damerika-af.jpg"/>
          <p:cNvPicPr>
            <a:picLocks noChangeAspect="1" noChangeArrowheads="1"/>
          </p:cNvPicPr>
          <p:nvPr/>
        </p:nvPicPr>
        <p:blipFill>
          <a:blip r:embed="rId3" cstate="print"/>
          <a:srcRect/>
          <a:stretch>
            <a:fillRect/>
          </a:stretch>
        </p:blipFill>
        <p:spPr bwMode="auto">
          <a:xfrm>
            <a:off x="6011863" y="1196975"/>
            <a:ext cx="2520950" cy="2519363"/>
          </a:xfrm>
          <a:prstGeom prst="rect">
            <a:avLst/>
          </a:prstGeom>
          <a:noFill/>
          <a:ln w="9525">
            <a:noFill/>
            <a:miter lim="800000"/>
            <a:headEnd/>
            <a:tailEnd/>
          </a:ln>
        </p:spPr>
      </p:pic>
      <p:sp>
        <p:nvSpPr>
          <p:cNvPr id="8199" name="Mond 6"/>
          <p:cNvSpPr>
            <a:spLocks noChangeArrowheads="1"/>
          </p:cNvSpPr>
          <p:nvPr/>
        </p:nvSpPr>
        <p:spPr bwMode="auto">
          <a:xfrm flipH="1">
            <a:off x="7740650" y="1339850"/>
            <a:ext cx="719138" cy="2232025"/>
          </a:xfrm>
          <a:prstGeom prst="moon">
            <a:avLst>
              <a:gd name="adj" fmla="val 50000"/>
            </a:avLst>
          </a:prstGeom>
          <a:solidFill>
            <a:schemeClr val="bg1"/>
          </a:solidFill>
          <a:ln w="9525" algn="ctr">
            <a:no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1081088" y="1196975"/>
            <a:ext cx="8062912" cy="4824413"/>
          </a:xfrm>
          <a:prstGeom prst="rect">
            <a:avLst/>
          </a:prstGeom>
          <a:noFill/>
          <a:ln w="9525">
            <a:noFill/>
            <a:miter lim="800000"/>
            <a:headEnd/>
            <a:tailEnd/>
          </a:ln>
        </p:spPr>
      </p:pic>
      <p:sp>
        <p:nvSpPr>
          <p:cNvPr id="10243" name="Titel 4"/>
          <p:cNvSpPr>
            <a:spLocks noGrp="1"/>
          </p:cNvSpPr>
          <p:nvPr>
            <p:ph type="title"/>
          </p:nvPr>
        </p:nvSpPr>
        <p:spPr/>
        <p:txBody>
          <a:bodyPr/>
          <a:lstStyle/>
          <a:p>
            <a:r>
              <a:rPr lang="de-CH" smtClean="0"/>
              <a:t>BIP- und Bevölkerungswachstum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AT" smtClean="0"/>
              <a:t>Planetary Boundaries</a:t>
            </a:r>
            <a:endParaRPr lang="de-CH" smtClean="0"/>
          </a:p>
        </p:txBody>
      </p:sp>
      <p:pic>
        <p:nvPicPr>
          <p:cNvPr id="4099" name="Picture 2" descr="http://www.nature.com/nature/journal/v461/n7263/images/461472a-f1.2.jpg"/>
          <p:cNvPicPr>
            <a:picLocks noChangeAspect="1" noChangeArrowheads="1"/>
          </p:cNvPicPr>
          <p:nvPr/>
        </p:nvPicPr>
        <p:blipFill>
          <a:blip r:embed="rId3" cstate="print"/>
          <a:srcRect/>
          <a:stretch>
            <a:fillRect/>
          </a:stretch>
        </p:blipFill>
        <p:spPr bwMode="auto">
          <a:xfrm>
            <a:off x="1547813" y="955675"/>
            <a:ext cx="6000750" cy="5195888"/>
          </a:xfrm>
          <a:prstGeom prst="rect">
            <a:avLst/>
          </a:prstGeom>
          <a:noFill/>
          <a:ln w="9525">
            <a:noFill/>
            <a:miter lim="800000"/>
            <a:headEnd/>
            <a:tailEnd/>
          </a:ln>
        </p:spPr>
      </p:pic>
      <p:sp>
        <p:nvSpPr>
          <p:cNvPr id="4100" name="Textfeld 3"/>
          <p:cNvSpPr txBox="1">
            <a:spLocks noChangeArrowheads="1"/>
          </p:cNvSpPr>
          <p:nvPr/>
        </p:nvSpPr>
        <p:spPr bwMode="auto">
          <a:xfrm>
            <a:off x="5940425" y="5949950"/>
            <a:ext cx="2879725" cy="276225"/>
          </a:xfrm>
          <a:prstGeom prst="rect">
            <a:avLst/>
          </a:prstGeom>
          <a:noFill/>
          <a:ln w="9525">
            <a:noFill/>
            <a:miter lim="800000"/>
            <a:headEnd/>
            <a:tailEnd/>
          </a:ln>
        </p:spPr>
        <p:txBody>
          <a:bodyPr>
            <a:spAutoFit/>
          </a:bodyPr>
          <a:lstStyle/>
          <a:p>
            <a:r>
              <a:rPr lang="de-CH" sz="1200" i="1"/>
              <a:t>Quelle: Rockström et al. (2009)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UND 2005 Master BAFU DE - v3">
  <a:themeElements>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 2005 Master BAFU DE - v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lnDef>
  </a:objectDefaults>
  <a:extraClrSchemeLst>
    <a:extraClrScheme>
      <a:clrScheme name="CDBUND 2005 Master BAFU DE -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 2005 Master BAFU DE -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 2005 Master BAFU DE -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 2005 Master BAFU DE -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 2005 Master BAFU DE -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 2005 Master BAFU DE -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 2005 Master BAFU DE - 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 2005 Master BAFU DE -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 2005 Master BAFU DE -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 2005 Master BAFU DE -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 2005 Master BAFU DE -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 2005 Master BAFU DE -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CDBUND 2005 Master BAFU DE - v3</Template>
  <TotalTime>0</TotalTime>
  <Words>5173</Words>
  <Application>Microsoft Office PowerPoint</Application>
  <PresentationFormat>Bildschirmpräsentation (4:3)</PresentationFormat>
  <Paragraphs>352</Paragraphs>
  <Slides>35</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35</vt:i4>
      </vt:variant>
    </vt:vector>
  </HeadingPairs>
  <TitlesOfParts>
    <vt:vector size="43" baseType="lpstr">
      <vt:lpstr>宋体</vt:lpstr>
      <vt:lpstr>Arial</vt:lpstr>
      <vt:lpstr>Arial Narrow</vt:lpstr>
      <vt:lpstr>Calibri</vt:lpstr>
      <vt:lpstr>Times</vt:lpstr>
      <vt:lpstr>Times New Roman</vt:lpstr>
      <vt:lpstr>Wingdings</vt:lpstr>
      <vt:lpstr>CDBUND 2005 Master BAFU DE - v3</vt:lpstr>
      <vt:lpstr>Grüne Wirtschaft –  Aktionsplan und USG-Revision  Überblick über Ziele und Massnahmen   Industrieprozesse auf dem Weg zu einer  Grünen Wirtschaft  sun21,      23. Oktober 2014  Dr. Loa Buchli    </vt:lpstr>
      <vt:lpstr>Elektronik-Schrott-Recycling: Immark </vt:lpstr>
      <vt:lpstr>+500 Komponenten in Smartphone</vt:lpstr>
      <vt:lpstr>Erstes Geschäftsgebäude komplett aus Recyclingbeton (2011)</vt:lpstr>
      <vt:lpstr>Grüne Wirtschaft...</vt:lpstr>
      <vt:lpstr>  Zunehmender Druck auf unsere natürlichen Ressourcen </vt:lpstr>
      <vt:lpstr>Fussabdruck der Schweiz</vt:lpstr>
      <vt:lpstr>BIP- und Bevölkerungswachstum</vt:lpstr>
      <vt:lpstr>Planetary Boundaries</vt:lpstr>
      <vt:lpstr>Konsumbedingte Umweltbelastung: Steigender Auslandanteil </vt:lpstr>
      <vt:lpstr>Gesamtumweltbelastung nach  Konsumbereichen</vt:lpstr>
      <vt:lpstr>Wir brauchen einen „Keil“ Schweizer Ressourcenverbrauch </vt:lpstr>
      <vt:lpstr>Wachstum mit Umweltschutz</vt:lpstr>
      <vt:lpstr>Chancen für die Wirtschaft</vt:lpstr>
      <vt:lpstr>Märkte für Umwelttechnik &amp; Ressourceneffizienz  Globales Volumen 2011 [Mia. € und Ø-Veränderung/a 2011-2025 in %]</vt:lpstr>
      <vt:lpstr>Märkte für Umwelttechnik &amp; Ressourceneffizienz  Globale Wachtstumsprognose [Mia. € Euro und Ø-Veränderung/a 2011-2025 in %]</vt:lpstr>
      <vt:lpstr>Cleantech in der Schweiz Beschäftigung und Wertschöpfung</vt:lpstr>
      <vt:lpstr>PowerPoint-Präsentation</vt:lpstr>
      <vt:lpstr>Aktionsplan Grüne Wirtschaft </vt:lpstr>
      <vt:lpstr>PowerPoint-Präsentation</vt:lpstr>
      <vt:lpstr>Umwelt- und finanzieller Nutzen von Reffnet</vt:lpstr>
      <vt:lpstr>Versorgung mit nicht- energetischen mineralischen Rohstoffen</vt:lpstr>
      <vt:lpstr>                 Anforderungen an neue                    Baumaterialien und Bauweisen</vt:lpstr>
      <vt:lpstr>PowerPoint-Präsentation</vt:lpstr>
      <vt:lpstr>Volksinitiative Grüne Wirtschaft            eingereicht im September 2012</vt:lpstr>
      <vt:lpstr>Entscheide des Bundesrats bisher </vt:lpstr>
      <vt:lpstr>Grundgedanke Gegenvorschlag Grüne Wirtschaft (USG-Revision)</vt:lpstr>
      <vt:lpstr>PowerPoint-Präsentation</vt:lpstr>
      <vt:lpstr>Ziele und Berichterstattung</vt:lpstr>
      <vt:lpstr>Plattform Grüne Wirtschaft</vt:lpstr>
      <vt:lpstr>Massnahmen im Bereich Abfall und Rohstoffe</vt:lpstr>
      <vt:lpstr>Massnahmen im Bereich Konsum und Produktion </vt:lpstr>
      <vt:lpstr>Weiterer Fahrplan </vt:lpstr>
      <vt:lpstr>Grüne Wirtschaft: Fazit</vt:lpstr>
      <vt:lpstr>Danke für die Aufmerksamkeit</vt:lpstr>
    </vt:vector>
  </TitlesOfParts>
  <Company>UVEK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Schio Remo</dc:creator>
  <cp:lastModifiedBy>Katharina Rüdin</cp:lastModifiedBy>
  <cp:revision>632</cp:revision>
  <cp:lastPrinted>2003-11-14T16:51:38Z</cp:lastPrinted>
  <dcterms:created xsi:type="dcterms:W3CDTF">2005-12-13T10:05:57Z</dcterms:created>
  <dcterms:modified xsi:type="dcterms:W3CDTF">2014-10-24T06:53:47Z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
  </property>
  <property fmtid="{D5CDD505-2E9C-101B-9397-08002B2CF9AE}" pid="4" name="FSC#COOELAK@1.1001:FileRefYear">
    <vt:lpwstr/>
  </property>
  <property fmtid="{D5CDD505-2E9C-101B-9397-08002B2CF9AE}" pid="5" name="FSC#COOELAK@1.1001:FileRefOrdinal">
    <vt:lpwstr/>
  </property>
  <property fmtid="{D5CDD505-2E9C-101B-9397-08002B2CF9AE}" pid="6" name="FSC#COOELAK@1.1001:FileRefOU">
    <vt:lpwstr/>
  </property>
  <property fmtid="{D5CDD505-2E9C-101B-9397-08002B2CF9AE}" pid="7" name="FSC#COOELAK@1.1001:Organization">
    <vt:lpwstr/>
  </property>
  <property fmtid="{D5CDD505-2E9C-101B-9397-08002B2CF9AE}" pid="8" name="FSC#COOELAK@1.1001:Owner">
    <vt:lpwstr>Sehr geehrter Herr Gasser Administrator</vt:lpwstr>
  </property>
  <property fmtid="{D5CDD505-2E9C-101B-9397-08002B2CF9AE}" pid="9" name="FSC#COOELAK@1.1001:OwnerExtension">
    <vt:lpwstr/>
  </property>
  <property fmtid="{D5CDD505-2E9C-101B-9397-08002B2CF9AE}" pid="10" name="FSC#COOELAK@1.1001:OwnerFaxExtension">
    <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Informatikdienst IS-UVEK (nicht im Organigram)</vt:lpwstr>
  </property>
  <property fmtid="{D5CDD505-2E9C-101B-9397-08002B2CF9AE}" pid="16" name="FSC#COOELAK@1.1001:CreatedAt">
    <vt:lpwstr>30.11.2005 10:51:10</vt:lpwstr>
  </property>
  <property fmtid="{D5CDD505-2E9C-101B-9397-08002B2CF9AE}" pid="17" name="FSC#COOELAK@1.1001:OU">
    <vt:lpwstr>Informatikdienst IS-UVEK (nicht im Organigram)</vt:lpwstr>
  </property>
  <property fmtid="{D5CDD505-2E9C-101B-9397-08002B2CF9AE}" pid="18" name="FSC#COOELAK@1.1001:Priority">
    <vt:lpwstr/>
  </property>
  <property fmtid="{D5CDD505-2E9C-101B-9397-08002B2CF9AE}" pid="19" name="FSC#COOELAK@1.1001:ObjBarCode">
    <vt:lpwstr>*COO.100.2000.1.81495*</vt:lpwstr>
  </property>
  <property fmtid="{D5CDD505-2E9C-101B-9397-08002B2CF9AE}" pid="20" name="FSC#COOELAK@1.1001:RefBarCode">
    <vt:lpwstr>*_BAFU - PowerPoint (deutsch)*</vt:lpwstr>
  </property>
  <property fmtid="{D5CDD505-2E9C-101B-9397-08002B2CF9AE}" pid="21" name="FSC#COOELAK@1.1001:FileRefBarCode">
    <vt:lpwstr/>
  </property>
  <property fmtid="{D5CDD505-2E9C-101B-9397-08002B2CF9AE}" pid="22" name="FSC#COOELAK@1.1001:ExternalRef">
    <vt:lpwstr/>
  </property>
  <property fmtid="{D5CDD505-2E9C-101B-9397-08002B2CF9AE}" pid="23" name="FSC#COOSYSTEM@1.1:Container">
    <vt:lpwstr>COO.2002.100.7.6690570</vt:lpwstr>
  </property>
  <property fmtid="{D5CDD505-2E9C-101B-9397-08002B2CF9AE}" pid="24" name="FSC#ELAKGOV@1.1001:PersonalSubjGender">
    <vt:lpwstr/>
  </property>
  <property fmtid="{D5CDD505-2E9C-101B-9397-08002B2CF9AE}" pid="25" name="FSC#ELAKGOV@1.1001:PersonalSubjFirstName">
    <vt:lpwstr/>
  </property>
  <property fmtid="{D5CDD505-2E9C-101B-9397-08002B2CF9AE}" pid="26" name="FSC#ELAKGOV@1.1001:PersonalSubjSurName">
    <vt:lpwstr/>
  </property>
  <property fmtid="{D5CDD505-2E9C-101B-9397-08002B2CF9AE}" pid="27" name="FSC#ELAKGOV@1.1001:PersonalSubjSalutation">
    <vt:lpwstr/>
  </property>
  <property fmtid="{D5CDD505-2E9C-101B-9397-08002B2CF9AE}" pid="28" name="FSC#ELAKGOV@1.1001:PersonalSubjAddress">
    <vt:lpwstr/>
  </property>
</Properties>
</file>